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5" r:id="rId1"/>
  </p:sldMasterIdLst>
  <p:notesMasterIdLst>
    <p:notesMasterId r:id="rId16"/>
  </p:notesMasterIdLst>
  <p:sldIdLst>
    <p:sldId id="257" r:id="rId2"/>
    <p:sldId id="258" r:id="rId3"/>
    <p:sldId id="285" r:id="rId4"/>
    <p:sldId id="268" r:id="rId5"/>
    <p:sldId id="275" r:id="rId6"/>
    <p:sldId id="267" r:id="rId7"/>
    <p:sldId id="274" r:id="rId8"/>
    <p:sldId id="272" r:id="rId9"/>
    <p:sldId id="278" r:id="rId10"/>
    <p:sldId id="273" r:id="rId11"/>
    <p:sldId id="282" r:id="rId12"/>
    <p:sldId id="283" r:id="rId13"/>
    <p:sldId id="263" r:id="rId14"/>
    <p:sldId id="28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7" autoAdjust="0"/>
    <p:restoredTop sz="79027" autoAdjust="0"/>
  </p:normalViewPr>
  <p:slideViewPr>
    <p:cSldViewPr snapToGrid="0">
      <p:cViewPr varScale="1">
        <p:scale>
          <a:sx n="78" d="100"/>
          <a:sy n="78" d="100"/>
        </p:scale>
        <p:origin x="86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62B4DC-F685-4699-A5A4-4E34BC1A9C29}" type="datetimeFigureOut">
              <a:rPr lang="zh-CN" altLang="en-US" smtClean="0"/>
              <a:t>2026/2/13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84FBF7-FBAF-4A61-A044-B865C1265E1C}" type="slidenum">
              <a:rPr lang="zh-CN" altLang="en-US" smtClean="0"/>
              <a:t>‹#›</a:t>
            </a:fld>
            <a:endParaRPr lang="zh-CN" altLang="en-US"/>
          </a:p>
        </p:txBody>
      </p:sp>
    </p:spTree>
    <p:extLst>
      <p:ext uri="{BB962C8B-B14F-4D97-AF65-F5344CB8AC3E}">
        <p14:creationId xmlns:p14="http://schemas.microsoft.com/office/powerpoint/2010/main" val="2191705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284FBF7-FBAF-4A61-A044-B865C1265E1C}" type="slidenum">
              <a:rPr lang="zh-CN" altLang="en-US" smtClean="0"/>
              <a:t>1</a:t>
            </a:fld>
            <a:endParaRPr lang="zh-CN" altLang="en-US"/>
          </a:p>
        </p:txBody>
      </p:sp>
    </p:spTree>
    <p:extLst>
      <p:ext uri="{BB962C8B-B14F-4D97-AF65-F5344CB8AC3E}">
        <p14:creationId xmlns:p14="http://schemas.microsoft.com/office/powerpoint/2010/main" val="1627973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F22C6-5EB8-94CC-7EE5-270DDFCBC1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413A4D-E5FB-9ADA-B8C0-9E9FE205E9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3B61F90-7387-4CDB-6766-592F14041228}"/>
              </a:ext>
            </a:extLst>
          </p:cNvPr>
          <p:cNvSpPr>
            <a:spLocks noGrp="1"/>
          </p:cNvSpPr>
          <p:nvPr>
            <p:ph type="body" idx="1"/>
          </p:nvPr>
        </p:nvSpPr>
        <p:spPr/>
        <p:txBody>
          <a:bodyPr/>
          <a:lstStyle/>
          <a:p>
            <a:r>
              <a:rPr lang="ja-JP" altLang="en-US"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各刺激条件における</a:t>
            </a:r>
            <a:r>
              <a:rPr lang="en-US" altLang="ja-JP"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EER</a:t>
            </a:r>
            <a:r>
              <a:rPr lang="ja-JP" altLang="en-US"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は</a:t>
            </a:r>
            <a:r>
              <a:rPr lang="en-US" altLang="ja-JP"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6</a:t>
            </a:r>
            <a:r>
              <a:rPr lang="ja-JP" altLang="en-US"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名の被験者の平均</a:t>
            </a:r>
            <a:r>
              <a:rPr lang="en-US" altLang="ja-JP"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EER</a:t>
            </a:r>
            <a:r>
              <a:rPr lang="ja-JP" altLang="en-US"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である</a:t>
            </a:r>
          </a:p>
          <a:p>
            <a:r>
              <a:rPr lang="ja-JP" altLang="en-US"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全体の</a:t>
            </a:r>
            <a:r>
              <a:rPr lang="en-US" altLang="ja-JP"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EER</a:t>
            </a:r>
            <a:r>
              <a:rPr lang="ja-JP" altLang="en-US"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範囲は約</a:t>
            </a:r>
            <a:r>
              <a:rPr lang="en-US" altLang="ja-JP"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0.07</a:t>
            </a:r>
            <a:r>
              <a:rPr lang="ja-JP" altLang="en-US"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a:t>
            </a:r>
            <a:r>
              <a:rPr lang="en-US" altLang="ja-JP"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0.11</a:t>
            </a:r>
            <a:r>
              <a:rPr lang="ja-JP" altLang="en-US"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であり、本提案手法は実現可能性を有しているものの、実験環境やアルゴリズムなどの部分には改善の余地があることを示している</a:t>
            </a:r>
          </a:p>
          <a:p>
            <a:r>
              <a:rPr lang="ja-JP" altLang="en-US"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色要因は</a:t>
            </a:r>
            <a:r>
              <a:rPr lang="en-US" altLang="ja-JP"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4</a:t>
            </a:r>
            <a:r>
              <a:rPr lang="ja-JP" altLang="en-US"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グループ間で差が小さく、これは色要因の影響が小さいことを示している</a:t>
            </a:r>
          </a:p>
          <a:p>
            <a:r>
              <a:rPr lang="ja-JP" altLang="en-US"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以上の結果により、色の組合せを黄青に固定し，</a:t>
            </a:r>
            <a:r>
              <a:rPr lang="en-US" altLang="ja-JP"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8</a:t>
            </a:r>
            <a:r>
              <a:rPr lang="ja-JP" altLang="en-US"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種類の視覚刺激に対する性能の差に着目し実験</a:t>
            </a:r>
            <a:r>
              <a:rPr lang="en-US" altLang="ja-JP"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2</a:t>
            </a:r>
            <a:r>
              <a:rPr lang="ja-JP" altLang="en-US"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を行う</a:t>
            </a:r>
          </a:p>
          <a:p>
            <a:endParaRPr lang="zh-CN" altLang="en-US" dirty="0"/>
          </a:p>
        </p:txBody>
      </p:sp>
      <p:sp>
        <p:nvSpPr>
          <p:cNvPr id="4" name="灯片编号占位符 3">
            <a:extLst>
              <a:ext uri="{FF2B5EF4-FFF2-40B4-BE49-F238E27FC236}">
                <a16:creationId xmlns:a16="http://schemas.microsoft.com/office/drawing/2014/main" id="{1D8CBE8B-76CE-3D23-A813-65F8A4565E80}"/>
              </a:ext>
            </a:extLst>
          </p:cNvPr>
          <p:cNvSpPr>
            <a:spLocks noGrp="1"/>
          </p:cNvSpPr>
          <p:nvPr>
            <p:ph type="sldNum" sz="quarter" idx="5"/>
          </p:nvPr>
        </p:nvSpPr>
        <p:spPr/>
        <p:txBody>
          <a:bodyPr/>
          <a:lstStyle/>
          <a:p>
            <a:fld id="{5284FBF7-FBAF-4A61-A044-B865C1265E1C}" type="slidenum">
              <a:rPr lang="zh-CN" altLang="en-US" smtClean="0"/>
              <a:t>10</a:t>
            </a:fld>
            <a:endParaRPr lang="zh-CN" altLang="en-US"/>
          </a:p>
        </p:txBody>
      </p:sp>
    </p:spTree>
    <p:extLst>
      <p:ext uri="{BB962C8B-B14F-4D97-AF65-F5344CB8AC3E}">
        <p14:creationId xmlns:p14="http://schemas.microsoft.com/office/powerpoint/2010/main" val="2516455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284FBF7-FBAF-4A61-A044-B865C1265E1C}" type="slidenum">
              <a:rPr lang="zh-CN" altLang="en-US" smtClean="0"/>
              <a:t>11</a:t>
            </a:fld>
            <a:endParaRPr lang="zh-CN" altLang="en-US"/>
          </a:p>
        </p:txBody>
      </p:sp>
    </p:spTree>
    <p:extLst>
      <p:ext uri="{BB962C8B-B14F-4D97-AF65-F5344CB8AC3E}">
        <p14:creationId xmlns:p14="http://schemas.microsoft.com/office/powerpoint/2010/main" val="1430206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A483F-CE15-C917-14B8-4D770B37B0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B678DB0-77C1-B047-CC2A-DA2203523C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E8D7A7-4FF6-9D68-9521-04686FFCF1AE}"/>
              </a:ext>
            </a:extLst>
          </p:cNvPr>
          <p:cNvSpPr>
            <a:spLocks noGrp="1"/>
          </p:cNvSpPr>
          <p:nvPr>
            <p:ph type="body" idx="1"/>
          </p:nvPr>
        </p:nvSpPr>
        <p:spPr/>
        <p:txBody>
          <a:bodyPr/>
          <a:lstStyle/>
          <a:p>
            <a:r>
              <a:rPr lang="ja-JP" altLang="en-US"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今後の課題：</a:t>
            </a:r>
          </a:p>
          <a:p>
            <a:r>
              <a:rPr lang="ja-JP" altLang="en-US"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各視覚刺激の特性を表現できる特徴量を抽出し、各特徴量に対して個別に実験を実施する</a:t>
            </a:r>
          </a:p>
          <a:p>
            <a:r>
              <a:rPr lang="ja-JP" altLang="en-US"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単一刺激ではなく</a:t>
            </a:r>
            <a:r>
              <a:rPr lang="en-US" altLang="ja-JP"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2</a:t>
            </a:r>
            <a:r>
              <a:rPr lang="ja-JP" altLang="en-US"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回連続刺激による認証で</a:t>
            </a:r>
            <a:r>
              <a:rPr lang="en-US" altLang="ja-JP"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FRR/FAR</a:t>
            </a:r>
            <a:r>
              <a:rPr lang="ja-JP" altLang="en-US"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低減の可能性の検証</a:t>
            </a:r>
          </a:p>
          <a:p>
            <a:endParaRPr lang="zh-CN" altLang="en-US" dirty="0"/>
          </a:p>
        </p:txBody>
      </p:sp>
      <p:sp>
        <p:nvSpPr>
          <p:cNvPr id="4" name="灯片编号占位符 3">
            <a:extLst>
              <a:ext uri="{FF2B5EF4-FFF2-40B4-BE49-F238E27FC236}">
                <a16:creationId xmlns:a16="http://schemas.microsoft.com/office/drawing/2014/main" id="{D439F1FD-3FC3-1473-8CFB-03FF6C121C7F}"/>
              </a:ext>
            </a:extLst>
          </p:cNvPr>
          <p:cNvSpPr>
            <a:spLocks noGrp="1"/>
          </p:cNvSpPr>
          <p:nvPr>
            <p:ph type="sldNum" sz="quarter" idx="5"/>
          </p:nvPr>
        </p:nvSpPr>
        <p:spPr/>
        <p:txBody>
          <a:bodyPr/>
          <a:lstStyle/>
          <a:p>
            <a:fld id="{5284FBF7-FBAF-4A61-A044-B865C1265E1C}" type="slidenum">
              <a:rPr lang="zh-CN" altLang="en-US" smtClean="0"/>
              <a:t>12</a:t>
            </a:fld>
            <a:endParaRPr lang="zh-CN" altLang="en-US"/>
          </a:p>
        </p:txBody>
      </p:sp>
    </p:spTree>
    <p:extLst>
      <p:ext uri="{BB962C8B-B14F-4D97-AF65-F5344CB8AC3E}">
        <p14:creationId xmlns:p14="http://schemas.microsoft.com/office/powerpoint/2010/main" val="113660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284FBF7-FBAF-4A61-A044-B865C1265E1C}" type="slidenum">
              <a:rPr lang="zh-CN" altLang="en-US" smtClean="0"/>
              <a:t>13</a:t>
            </a:fld>
            <a:endParaRPr lang="zh-CN" altLang="en-US"/>
          </a:p>
        </p:txBody>
      </p:sp>
    </p:spTree>
    <p:extLst>
      <p:ext uri="{BB962C8B-B14F-4D97-AF65-F5344CB8AC3E}">
        <p14:creationId xmlns:p14="http://schemas.microsoft.com/office/powerpoint/2010/main" val="3007905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5284FBF7-FBAF-4A61-A044-B865C1265E1C}" type="slidenum">
              <a:rPr lang="zh-CN" altLang="en-US" smtClean="0"/>
              <a:t>2</a:t>
            </a:fld>
            <a:endParaRPr lang="zh-CN" altLang="en-US"/>
          </a:p>
        </p:txBody>
      </p:sp>
    </p:spTree>
    <p:extLst>
      <p:ext uri="{BB962C8B-B14F-4D97-AF65-F5344CB8AC3E}">
        <p14:creationId xmlns:p14="http://schemas.microsoft.com/office/powerpoint/2010/main" val="1103206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38CA7-859D-8AC0-3D19-A2C8FE331C9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C421605-DF8C-CDF5-EF08-48BA0138E8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AAE204-3254-60B5-6E1A-EBF0235771EA}"/>
              </a:ext>
            </a:extLst>
          </p:cNvPr>
          <p:cNvSpPr>
            <a:spLocks noGrp="1"/>
          </p:cNvSpPr>
          <p:nvPr>
            <p:ph type="body" idx="1"/>
          </p:nvPr>
        </p:nvSpPr>
        <p:spPr/>
        <p:txBody>
          <a:bodyPr/>
          <a:lstStyle/>
          <a:p>
            <a:r>
              <a:rPr lang="ja-JP" altLang="en-US" sz="1200" dirty="0"/>
              <a:t>正規ユーザ：アカウントの持ち主</a:t>
            </a:r>
            <a:endParaRPr lang="en-US" altLang="ja-JP" sz="1200" dirty="0"/>
          </a:p>
          <a:p>
            <a:endParaRPr lang="en-US" altLang="zh-CN" sz="1200" dirty="0"/>
          </a:p>
          <a:p>
            <a:pPr marL="514350" lvl="0" indent="-514350">
              <a:buFont typeface="+mj-lt"/>
              <a:buAutoNum type="arabicPeriod"/>
            </a:pPr>
            <a:r>
              <a:rPr lang="ja-JP" altLang="en-US" sz="2200" dirty="0">
                <a:solidFill>
                  <a:schemeClr val="tx1"/>
                </a:solidFill>
                <a:latin typeface="MS Mincho" panose="02020609040205080304" pitchFamily="49" charset="-128"/>
                <a:ea typeface="MS Mincho" panose="02020609040205080304" pitchFamily="49" charset="-128"/>
                <a:cs typeface="Calibri" panose="020F0502020204030204" pitchFamily="34" charset="0"/>
              </a:rPr>
              <a:t>正規ユーザが登録時に視覚刺激を提示し、 アイトラッカーで瞳孔径時系列を取得</a:t>
            </a:r>
          </a:p>
          <a:p>
            <a:pPr marL="514350" lvl="0" indent="-514350">
              <a:buFont typeface="+mj-lt"/>
              <a:buAutoNum type="arabicPeriod"/>
            </a:pPr>
            <a:r>
              <a:rPr lang="ja-JP" altLang="en-US" sz="2200" dirty="0">
                <a:solidFill>
                  <a:schemeClr val="tx1"/>
                </a:solidFill>
                <a:latin typeface="MS Mincho" panose="02020609040205080304" pitchFamily="49" charset="-128"/>
                <a:ea typeface="MS Mincho" panose="02020609040205080304" pitchFamily="49" charset="-128"/>
                <a:cs typeface="Calibri" panose="020F0502020204030204" pitchFamily="34" charset="0"/>
              </a:rPr>
              <a:t>複数時系列から正規ユーザの</a:t>
            </a:r>
            <a:r>
              <a:rPr lang="en-US" altLang="ja-JP" sz="2200" dirty="0">
                <a:solidFill>
                  <a:schemeClr val="tx1"/>
                </a:solidFill>
                <a:latin typeface="MS Mincho" panose="02020609040205080304" pitchFamily="49" charset="-128"/>
                <a:ea typeface="MS Mincho" panose="02020609040205080304" pitchFamily="49" charset="-128"/>
                <a:cs typeface="Calibri" panose="020F0502020204030204" pitchFamily="34" charset="0"/>
              </a:rPr>
              <a:t>DBA</a:t>
            </a:r>
            <a:r>
              <a:rPr lang="ja-JP" altLang="en-US" sz="2200" dirty="0">
                <a:solidFill>
                  <a:schemeClr val="tx1"/>
                </a:solidFill>
                <a:latin typeface="MS Mincho" panose="02020609040205080304" pitchFamily="49" charset="-128"/>
                <a:ea typeface="MS Mincho" panose="02020609040205080304" pitchFamily="49" charset="-128"/>
                <a:cs typeface="Calibri" panose="020F0502020204030204" pitchFamily="34" charset="0"/>
              </a:rPr>
              <a:t>を生成（固有特徴量として保存）</a:t>
            </a:r>
          </a:p>
          <a:p>
            <a:pPr marL="514350" lvl="0" indent="-514350">
              <a:buFont typeface="+mj-lt"/>
              <a:buAutoNum type="arabicPeriod"/>
            </a:pPr>
            <a:r>
              <a:rPr lang="ja-JP" altLang="en-US" sz="2200" dirty="0">
                <a:solidFill>
                  <a:schemeClr val="tx1"/>
                </a:solidFill>
                <a:latin typeface="MS Mincho" panose="02020609040205080304" pitchFamily="49" charset="-128"/>
                <a:ea typeface="MS Mincho" panose="02020609040205080304" pitchFamily="49" charset="-128"/>
                <a:cs typeface="Calibri" panose="020F0502020204030204" pitchFamily="34" charset="0"/>
              </a:rPr>
              <a:t>この</a:t>
            </a:r>
            <a:r>
              <a:rPr lang="en-US" altLang="ja-JP" sz="2200" dirty="0">
                <a:solidFill>
                  <a:schemeClr val="tx1"/>
                </a:solidFill>
                <a:latin typeface="MS Mincho" panose="02020609040205080304" pitchFamily="49" charset="-128"/>
                <a:ea typeface="MS Mincho" panose="02020609040205080304" pitchFamily="49" charset="-128"/>
                <a:cs typeface="Calibri" panose="020F0502020204030204" pitchFamily="34" charset="0"/>
              </a:rPr>
              <a:t>DBA</a:t>
            </a:r>
            <a:r>
              <a:rPr lang="ja-JP" altLang="en-US" sz="2200" dirty="0">
                <a:solidFill>
                  <a:schemeClr val="tx1"/>
                </a:solidFill>
                <a:latin typeface="MS Mincho" panose="02020609040205080304" pitchFamily="49" charset="-128"/>
                <a:ea typeface="MS Mincho" panose="02020609040205080304" pitchFamily="49" charset="-128"/>
                <a:cs typeface="Calibri" panose="020F0502020204030204" pitchFamily="34" charset="0"/>
              </a:rPr>
              <a:t>と全てのユーザの瞳孔径時系列と</a:t>
            </a:r>
            <a:r>
              <a:rPr lang="en-US" altLang="ja-JP" sz="2200" dirty="0">
                <a:solidFill>
                  <a:schemeClr val="tx1"/>
                </a:solidFill>
                <a:latin typeface="MS Mincho" panose="02020609040205080304" pitchFamily="49" charset="-128"/>
                <a:ea typeface="MS Mincho" panose="02020609040205080304" pitchFamily="49" charset="-128"/>
                <a:cs typeface="Calibri" panose="020F0502020204030204" pitchFamily="34" charset="0"/>
              </a:rPr>
              <a:t>DTW</a:t>
            </a:r>
            <a:r>
              <a:rPr lang="ja-JP" altLang="en-US" sz="2200" dirty="0">
                <a:solidFill>
                  <a:schemeClr val="tx1"/>
                </a:solidFill>
                <a:latin typeface="MS Mincho" panose="02020609040205080304" pitchFamily="49" charset="-128"/>
                <a:ea typeface="MS Mincho" panose="02020609040205080304" pitchFamily="49" charset="-128"/>
                <a:cs typeface="Calibri" panose="020F0502020204030204" pitchFamily="34" charset="0"/>
              </a:rPr>
              <a:t>距離を計算</a:t>
            </a:r>
          </a:p>
          <a:p>
            <a:pPr marL="514350" lvl="0" indent="-514350">
              <a:buFont typeface="+mj-lt"/>
              <a:buAutoNum type="arabicPeriod"/>
            </a:pPr>
            <a:r>
              <a:rPr lang="ja-JP" altLang="en-US" sz="2200" dirty="0">
                <a:solidFill>
                  <a:schemeClr val="tx1"/>
                </a:solidFill>
                <a:latin typeface="MS Mincho" panose="02020609040205080304" pitchFamily="49" charset="-128"/>
                <a:ea typeface="MS Mincho" panose="02020609040205080304" pitchFamily="49" charset="-128"/>
                <a:cs typeface="Calibri" panose="020F0502020204030204" pitchFamily="34" charset="0"/>
              </a:rPr>
              <a:t>十分に正規ユーザを区別できる</a:t>
            </a:r>
            <a:r>
              <a:rPr lang="en-US" altLang="ja-JP" sz="2200" dirty="0">
                <a:solidFill>
                  <a:schemeClr val="tx1"/>
                </a:solidFill>
                <a:latin typeface="MS Mincho" panose="02020609040205080304" pitchFamily="49" charset="-128"/>
                <a:ea typeface="MS Mincho" panose="02020609040205080304" pitchFamily="49" charset="-128"/>
                <a:cs typeface="Calibri" panose="020F0502020204030204" pitchFamily="34" charset="0"/>
              </a:rPr>
              <a:t>DTW</a:t>
            </a:r>
            <a:r>
              <a:rPr lang="ja-JP" altLang="en-US" sz="2200" dirty="0">
                <a:solidFill>
                  <a:schemeClr val="tx1"/>
                </a:solidFill>
                <a:latin typeface="MS Mincho" panose="02020609040205080304" pitchFamily="49" charset="-128"/>
                <a:ea typeface="MS Mincho" panose="02020609040205080304" pitchFamily="49" charset="-128"/>
                <a:cs typeface="Calibri" panose="020F0502020204030204" pitchFamily="34" charset="0"/>
              </a:rPr>
              <a:t>距離の閾値を決定する。任意のユーザのログイン時に、新規取得した時系列と特徴量の</a:t>
            </a:r>
            <a:r>
              <a:rPr lang="en-US" altLang="ja-JP" sz="2200" dirty="0">
                <a:solidFill>
                  <a:schemeClr val="tx1"/>
                </a:solidFill>
                <a:latin typeface="MS Mincho" panose="02020609040205080304" pitchFamily="49" charset="-128"/>
                <a:ea typeface="MS Mincho" panose="02020609040205080304" pitchFamily="49" charset="-128"/>
                <a:cs typeface="Calibri" panose="020F0502020204030204" pitchFamily="34" charset="0"/>
              </a:rPr>
              <a:t>DBA</a:t>
            </a:r>
            <a:r>
              <a:rPr lang="ja-JP" altLang="en-US" sz="2200" dirty="0">
                <a:solidFill>
                  <a:schemeClr val="tx1"/>
                </a:solidFill>
                <a:latin typeface="MS Mincho" panose="02020609040205080304" pitchFamily="49" charset="-128"/>
                <a:ea typeface="MS Mincho" panose="02020609040205080304" pitchFamily="49" charset="-128"/>
                <a:cs typeface="Calibri" panose="020F0502020204030204" pitchFamily="34" charset="0"/>
              </a:rPr>
              <a:t>と</a:t>
            </a:r>
            <a:r>
              <a:rPr lang="en-US" altLang="ja-JP" sz="2200" dirty="0">
                <a:solidFill>
                  <a:schemeClr val="tx1"/>
                </a:solidFill>
                <a:latin typeface="MS Mincho" panose="02020609040205080304" pitchFamily="49" charset="-128"/>
                <a:ea typeface="MS Mincho" panose="02020609040205080304" pitchFamily="49" charset="-128"/>
                <a:cs typeface="Calibri" panose="020F0502020204030204" pitchFamily="34" charset="0"/>
              </a:rPr>
              <a:t>DTW</a:t>
            </a:r>
            <a:r>
              <a:rPr lang="ja-JP" altLang="en-US" sz="2200" dirty="0">
                <a:solidFill>
                  <a:schemeClr val="tx1"/>
                </a:solidFill>
                <a:latin typeface="MS Mincho" panose="02020609040205080304" pitchFamily="49" charset="-128"/>
                <a:ea typeface="MS Mincho" panose="02020609040205080304" pitchFamily="49" charset="-128"/>
                <a:cs typeface="Calibri" panose="020F0502020204030204" pitchFamily="34" charset="0"/>
              </a:rPr>
              <a:t>距離を計算し、閾値と比較してログイン判定を行う</a:t>
            </a:r>
          </a:p>
          <a:p>
            <a:endParaRPr lang="en-US" altLang="zh-CN" dirty="0"/>
          </a:p>
          <a:p>
            <a:r>
              <a:rPr lang="ja-JP" altLang="en-US"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瞳孔は入射光量に応じて、自動的に収縮・拡大する</a:t>
            </a:r>
          </a:p>
          <a:p>
            <a:r>
              <a:rPr lang="ja-JP" altLang="en-US"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色刺激は明るさが同じ場合でも、心理的要因で瞳孔の大きさに影響を与えることが報告されている</a:t>
            </a:r>
          </a:p>
          <a:p>
            <a:endParaRPr lang="zh-CN" altLang="en-US" dirty="0"/>
          </a:p>
        </p:txBody>
      </p:sp>
      <p:sp>
        <p:nvSpPr>
          <p:cNvPr id="4" name="灯片编号占位符 3">
            <a:extLst>
              <a:ext uri="{FF2B5EF4-FFF2-40B4-BE49-F238E27FC236}">
                <a16:creationId xmlns:a16="http://schemas.microsoft.com/office/drawing/2014/main" id="{E97183F4-51BB-8FBB-AA8A-6D59AAA69051}"/>
              </a:ext>
            </a:extLst>
          </p:cNvPr>
          <p:cNvSpPr>
            <a:spLocks noGrp="1"/>
          </p:cNvSpPr>
          <p:nvPr>
            <p:ph type="sldNum" sz="quarter" idx="5"/>
          </p:nvPr>
        </p:nvSpPr>
        <p:spPr/>
        <p:txBody>
          <a:bodyPr/>
          <a:lstStyle/>
          <a:p>
            <a:fld id="{5284FBF7-FBAF-4A61-A044-B865C1265E1C}" type="slidenum">
              <a:rPr lang="zh-CN" altLang="en-US" smtClean="0"/>
              <a:t>3</a:t>
            </a:fld>
            <a:endParaRPr lang="zh-CN" altLang="en-US"/>
          </a:p>
        </p:txBody>
      </p:sp>
    </p:spTree>
    <p:extLst>
      <p:ext uri="{BB962C8B-B14F-4D97-AF65-F5344CB8AC3E}">
        <p14:creationId xmlns:p14="http://schemas.microsoft.com/office/powerpoint/2010/main" val="143790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buFont typeface="+mj-lt"/>
              <a:buNone/>
            </a:pPr>
            <a:endParaRPr lang="en-US" altLang="zh-CN" dirty="0"/>
          </a:p>
        </p:txBody>
      </p:sp>
      <p:sp>
        <p:nvSpPr>
          <p:cNvPr id="4" name="灯片编号占位符 3"/>
          <p:cNvSpPr>
            <a:spLocks noGrp="1"/>
          </p:cNvSpPr>
          <p:nvPr>
            <p:ph type="sldNum" sz="quarter" idx="5"/>
          </p:nvPr>
        </p:nvSpPr>
        <p:spPr/>
        <p:txBody>
          <a:bodyPr/>
          <a:lstStyle/>
          <a:p>
            <a:fld id="{5284FBF7-FBAF-4A61-A044-B865C1265E1C}" type="slidenum">
              <a:rPr lang="zh-CN" altLang="en-US" smtClean="0"/>
              <a:t>4</a:t>
            </a:fld>
            <a:endParaRPr lang="zh-CN" altLang="en-US"/>
          </a:p>
        </p:txBody>
      </p:sp>
    </p:spTree>
    <p:extLst>
      <p:ext uri="{BB962C8B-B14F-4D97-AF65-F5344CB8AC3E}">
        <p14:creationId xmlns:p14="http://schemas.microsoft.com/office/powerpoint/2010/main" val="421029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D0894-39CD-03E0-F654-D2800A04B9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7D70ADD-E3D6-43B0-6A8A-2569AC9F323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AFEDE38-689A-CE4A-3B73-27D4282F0233}"/>
              </a:ext>
            </a:extLst>
          </p:cNvPr>
          <p:cNvSpPr>
            <a:spLocks noGrp="1"/>
          </p:cNvSpPr>
          <p:nvPr>
            <p:ph type="body" idx="1"/>
          </p:nvPr>
        </p:nvSpPr>
        <p:spPr/>
        <p:txBody>
          <a:bodyPr/>
          <a:lstStyle/>
          <a:p>
            <a:pPr marL="0" lvl="0" indent="0">
              <a:buFont typeface="+mj-lt"/>
              <a:buNone/>
            </a:pPr>
            <a:endParaRPr lang="en-US" altLang="zh-CN" dirty="0"/>
          </a:p>
        </p:txBody>
      </p:sp>
      <p:sp>
        <p:nvSpPr>
          <p:cNvPr id="4" name="灯片编号占位符 3">
            <a:extLst>
              <a:ext uri="{FF2B5EF4-FFF2-40B4-BE49-F238E27FC236}">
                <a16:creationId xmlns:a16="http://schemas.microsoft.com/office/drawing/2014/main" id="{97271876-4EBD-875D-79C8-3D8BCC200BA5}"/>
              </a:ext>
            </a:extLst>
          </p:cNvPr>
          <p:cNvSpPr>
            <a:spLocks noGrp="1"/>
          </p:cNvSpPr>
          <p:nvPr>
            <p:ph type="sldNum" sz="quarter" idx="5"/>
          </p:nvPr>
        </p:nvSpPr>
        <p:spPr/>
        <p:txBody>
          <a:bodyPr/>
          <a:lstStyle/>
          <a:p>
            <a:fld id="{5284FBF7-FBAF-4A61-A044-B865C1265E1C}" type="slidenum">
              <a:rPr lang="zh-CN" altLang="en-US" smtClean="0"/>
              <a:t>5</a:t>
            </a:fld>
            <a:endParaRPr lang="zh-CN" altLang="en-US"/>
          </a:p>
        </p:txBody>
      </p:sp>
    </p:spTree>
    <p:extLst>
      <p:ext uri="{BB962C8B-B14F-4D97-AF65-F5344CB8AC3E}">
        <p14:creationId xmlns:p14="http://schemas.microsoft.com/office/powerpoint/2010/main" val="1328271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視覚刺激</a:t>
            </a:r>
            <a:r>
              <a:rPr lang="en-US" altLang="ja-JP"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1</a:t>
            </a:r>
            <a:r>
              <a:rPr lang="ja-JP" altLang="en-US"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と</a:t>
            </a:r>
            <a:r>
              <a:rPr lang="en-US" altLang="ja-JP"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4</a:t>
            </a:r>
            <a:r>
              <a:rPr lang="ja-JP" altLang="en-US" sz="1200" dirty="0">
                <a:solidFill>
                  <a:schemeClr val="tx1"/>
                </a:solidFill>
                <a:latin typeface="MS Mincho" panose="02020609040205080304" pitchFamily="49" charset="-128"/>
                <a:ea typeface="MS Mincho" panose="02020609040205080304" pitchFamily="49" charset="-128"/>
                <a:cs typeface="Calibri" panose="020F0502020204030204" pitchFamily="34" charset="0"/>
              </a:rPr>
              <a:t>種類の色を組み合わせた</a:t>
            </a:r>
            <a:endParaRPr lang="zh-CN" altLang="en-US" dirty="0"/>
          </a:p>
        </p:txBody>
      </p:sp>
      <p:sp>
        <p:nvSpPr>
          <p:cNvPr id="4" name="灯片编号占位符 3"/>
          <p:cNvSpPr>
            <a:spLocks noGrp="1"/>
          </p:cNvSpPr>
          <p:nvPr>
            <p:ph type="sldNum" sz="quarter" idx="5"/>
          </p:nvPr>
        </p:nvSpPr>
        <p:spPr/>
        <p:txBody>
          <a:bodyPr/>
          <a:lstStyle/>
          <a:p>
            <a:fld id="{5284FBF7-FBAF-4A61-A044-B865C1265E1C}" type="slidenum">
              <a:rPr lang="zh-CN" altLang="en-US" smtClean="0"/>
              <a:t>6</a:t>
            </a:fld>
            <a:endParaRPr lang="zh-CN" altLang="en-US"/>
          </a:p>
        </p:txBody>
      </p:sp>
    </p:spTree>
    <p:extLst>
      <p:ext uri="{BB962C8B-B14F-4D97-AF65-F5344CB8AC3E}">
        <p14:creationId xmlns:p14="http://schemas.microsoft.com/office/powerpoint/2010/main" val="3040135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5"/>
          </p:nvPr>
        </p:nvSpPr>
        <p:spPr/>
        <p:txBody>
          <a:bodyPr/>
          <a:lstStyle/>
          <a:p>
            <a:fld id="{5284FBF7-FBAF-4A61-A044-B865C1265E1C}" type="slidenum">
              <a:rPr lang="zh-CN" altLang="en-US" smtClean="0"/>
              <a:t>7</a:t>
            </a:fld>
            <a:endParaRPr lang="zh-CN" altLang="en-US"/>
          </a:p>
        </p:txBody>
      </p:sp>
    </p:spTree>
    <p:extLst>
      <p:ext uri="{BB962C8B-B14F-4D97-AF65-F5344CB8AC3E}">
        <p14:creationId xmlns:p14="http://schemas.microsoft.com/office/powerpoint/2010/main" val="538743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sz="1200" dirty="0"/>
              <a:t>なりすましユーザ：アカウントの持ち主を装ってログインしようとする人</a:t>
            </a:r>
            <a:endParaRPr lang="en-US" altLang="zh-CN" dirty="0"/>
          </a:p>
        </p:txBody>
      </p:sp>
      <p:sp>
        <p:nvSpPr>
          <p:cNvPr id="4" name="灯片编号占位符 3"/>
          <p:cNvSpPr>
            <a:spLocks noGrp="1"/>
          </p:cNvSpPr>
          <p:nvPr>
            <p:ph type="sldNum" sz="quarter" idx="5"/>
          </p:nvPr>
        </p:nvSpPr>
        <p:spPr/>
        <p:txBody>
          <a:bodyPr/>
          <a:lstStyle/>
          <a:p>
            <a:fld id="{5284FBF7-FBAF-4A61-A044-B865C1265E1C}" type="slidenum">
              <a:rPr lang="zh-CN" altLang="en-US" smtClean="0"/>
              <a:t>8</a:t>
            </a:fld>
            <a:endParaRPr lang="zh-CN" altLang="en-US"/>
          </a:p>
        </p:txBody>
      </p:sp>
    </p:spTree>
    <p:extLst>
      <p:ext uri="{BB962C8B-B14F-4D97-AF65-F5344CB8AC3E}">
        <p14:creationId xmlns:p14="http://schemas.microsoft.com/office/powerpoint/2010/main" val="1488925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284FBF7-FBAF-4A61-A044-B865C1265E1C}" type="slidenum">
              <a:rPr lang="zh-CN" altLang="en-US" smtClean="0"/>
              <a:t>9</a:t>
            </a:fld>
            <a:endParaRPr lang="zh-CN" altLang="en-US"/>
          </a:p>
        </p:txBody>
      </p:sp>
    </p:spTree>
    <p:extLst>
      <p:ext uri="{BB962C8B-B14F-4D97-AF65-F5344CB8AC3E}">
        <p14:creationId xmlns:p14="http://schemas.microsoft.com/office/powerpoint/2010/main" val="2658678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4DE2E97-DAB3-421E-BF14-1E1B966EFB21}" type="datetime1">
              <a:rPr lang="zh-CN" altLang="en-US" smtClean="0"/>
              <a:t>2026/2/13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F57005C-5004-451B-A854-823364E9B746}" type="slidenum">
              <a:rPr lang="zh-CN" altLang="en-US" smtClean="0"/>
              <a:t>‹#›</a:t>
            </a:fld>
            <a:endParaRPr lang="zh-CN" altLang="en-US"/>
          </a:p>
        </p:txBody>
      </p:sp>
    </p:spTree>
    <p:extLst>
      <p:ext uri="{BB962C8B-B14F-4D97-AF65-F5344CB8AC3E}">
        <p14:creationId xmlns:p14="http://schemas.microsoft.com/office/powerpoint/2010/main" val="2294854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0126915-96AE-44E0-B812-65FF17F5EDF6}" type="datetime1">
              <a:rPr lang="zh-CN" altLang="en-US" smtClean="0"/>
              <a:t>2026/2/13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F57005C-5004-451B-A854-823364E9B746}" type="slidenum">
              <a:rPr lang="zh-CN" altLang="en-US" smtClean="0"/>
              <a:t>‹#›</a:t>
            </a:fld>
            <a:endParaRPr lang="zh-CN" altLang="en-US"/>
          </a:p>
        </p:txBody>
      </p:sp>
    </p:spTree>
    <p:extLst>
      <p:ext uri="{BB962C8B-B14F-4D97-AF65-F5344CB8AC3E}">
        <p14:creationId xmlns:p14="http://schemas.microsoft.com/office/powerpoint/2010/main" val="184414603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0126915-96AE-44E0-B812-65FF17F5EDF6}" type="datetime1">
              <a:rPr lang="zh-CN" altLang="en-US" smtClean="0"/>
              <a:t>2026/2/13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F57005C-5004-451B-A854-823364E9B746}" type="slidenum">
              <a:rPr lang="zh-CN" altLang="en-US" smtClean="0"/>
              <a:t>‹#›</a:t>
            </a:fld>
            <a:endParaRPr lang="zh-CN"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9975594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E0126915-96AE-44E0-B812-65FF17F5EDF6}" type="datetime1">
              <a:rPr lang="zh-CN" altLang="en-US" smtClean="0"/>
              <a:t>2026/2/13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F57005C-5004-451B-A854-823364E9B746}" type="slidenum">
              <a:rPr lang="zh-CN" altLang="en-US" smtClean="0"/>
              <a:t>‹#›</a:t>
            </a:fld>
            <a:endParaRPr lang="zh-CN" altLang="en-US"/>
          </a:p>
        </p:txBody>
      </p:sp>
    </p:spTree>
    <p:extLst>
      <p:ext uri="{BB962C8B-B14F-4D97-AF65-F5344CB8AC3E}">
        <p14:creationId xmlns:p14="http://schemas.microsoft.com/office/powerpoint/2010/main" val="69370333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E0126915-96AE-44E0-B812-65FF17F5EDF6}" type="datetime1">
              <a:rPr lang="zh-CN" altLang="en-US" smtClean="0"/>
              <a:t>2026/2/13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F57005C-5004-451B-A854-823364E9B746}" type="slidenum">
              <a:rPr lang="zh-CN" altLang="en-US" smtClean="0"/>
              <a:t>‹#›</a:t>
            </a:fld>
            <a:endParaRPr lang="zh-CN"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3889580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E0126915-96AE-44E0-B812-65FF17F5EDF6}" type="datetime1">
              <a:rPr lang="zh-CN" altLang="en-US" smtClean="0"/>
              <a:t>2026/2/13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F57005C-5004-451B-A854-823364E9B746}" type="slidenum">
              <a:rPr lang="zh-CN" altLang="en-US" smtClean="0"/>
              <a:t>‹#›</a:t>
            </a:fld>
            <a:endParaRPr lang="zh-CN" altLang="en-US"/>
          </a:p>
        </p:txBody>
      </p:sp>
    </p:spTree>
    <p:extLst>
      <p:ext uri="{BB962C8B-B14F-4D97-AF65-F5344CB8AC3E}">
        <p14:creationId xmlns:p14="http://schemas.microsoft.com/office/powerpoint/2010/main" val="228412176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FF1C6C3-0C1E-4B85-9919-CE2EC4C73C57}" type="datetime1">
              <a:rPr lang="zh-CN" altLang="en-US" smtClean="0"/>
              <a:t>2026/2/13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F57005C-5004-451B-A854-823364E9B746}" type="slidenum">
              <a:rPr lang="zh-CN" altLang="en-US" smtClean="0"/>
              <a:t>‹#›</a:t>
            </a:fld>
            <a:endParaRPr lang="zh-CN" altLang="en-US"/>
          </a:p>
        </p:txBody>
      </p:sp>
    </p:spTree>
    <p:extLst>
      <p:ext uri="{BB962C8B-B14F-4D97-AF65-F5344CB8AC3E}">
        <p14:creationId xmlns:p14="http://schemas.microsoft.com/office/powerpoint/2010/main" val="1006047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45B471D-02FC-4601-899E-D9DA418DA46E}" type="datetime1">
              <a:rPr lang="zh-CN" altLang="en-US" smtClean="0"/>
              <a:t>2026/2/13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F57005C-5004-451B-A854-823364E9B746}" type="slidenum">
              <a:rPr lang="zh-CN" altLang="en-US" smtClean="0"/>
              <a:t>‹#›</a:t>
            </a:fld>
            <a:endParaRPr lang="zh-CN" altLang="en-US"/>
          </a:p>
        </p:txBody>
      </p:sp>
    </p:spTree>
    <p:extLst>
      <p:ext uri="{BB962C8B-B14F-4D97-AF65-F5344CB8AC3E}">
        <p14:creationId xmlns:p14="http://schemas.microsoft.com/office/powerpoint/2010/main" val="3919611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31715D3-A4D7-4DC8-A342-3E8A673E957F}" type="datetime1">
              <a:rPr lang="zh-CN" altLang="en-US" smtClean="0"/>
              <a:t>2026/2/13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F57005C-5004-451B-A854-823364E9B746}" type="slidenum">
              <a:rPr lang="zh-CN" altLang="en-US" smtClean="0"/>
              <a:t>‹#›</a:t>
            </a:fld>
            <a:endParaRPr lang="zh-CN" altLang="en-US"/>
          </a:p>
        </p:txBody>
      </p:sp>
    </p:spTree>
    <p:extLst>
      <p:ext uri="{BB962C8B-B14F-4D97-AF65-F5344CB8AC3E}">
        <p14:creationId xmlns:p14="http://schemas.microsoft.com/office/powerpoint/2010/main" val="1032410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DD71A73-E300-43A1-B708-E87281D7B8CD}" type="datetime1">
              <a:rPr lang="zh-CN" altLang="en-US" smtClean="0"/>
              <a:t>2026/2/13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F57005C-5004-451B-A854-823364E9B746}" type="slidenum">
              <a:rPr lang="zh-CN" altLang="en-US" smtClean="0"/>
              <a:t>‹#›</a:t>
            </a:fld>
            <a:endParaRPr lang="zh-CN" altLang="en-US"/>
          </a:p>
        </p:txBody>
      </p:sp>
    </p:spTree>
    <p:extLst>
      <p:ext uri="{BB962C8B-B14F-4D97-AF65-F5344CB8AC3E}">
        <p14:creationId xmlns:p14="http://schemas.microsoft.com/office/powerpoint/2010/main" val="1220224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55FD716-D277-45C6-A164-F8E795AEAE5B}" type="datetime1">
              <a:rPr lang="zh-CN" altLang="en-US" smtClean="0"/>
              <a:t>2026/2/13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F57005C-5004-451B-A854-823364E9B746}" type="slidenum">
              <a:rPr lang="zh-CN" altLang="en-US" smtClean="0"/>
              <a:t>‹#›</a:t>
            </a:fld>
            <a:endParaRPr lang="zh-CN" altLang="en-US"/>
          </a:p>
        </p:txBody>
      </p:sp>
    </p:spTree>
    <p:extLst>
      <p:ext uri="{BB962C8B-B14F-4D97-AF65-F5344CB8AC3E}">
        <p14:creationId xmlns:p14="http://schemas.microsoft.com/office/powerpoint/2010/main" val="1849091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8BBB829-AAB5-4FDB-A36B-54CC8913FD1E}" type="datetime1">
              <a:rPr lang="zh-CN" altLang="en-US" smtClean="0"/>
              <a:t>2026/2/13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F57005C-5004-451B-A854-823364E9B746}" type="slidenum">
              <a:rPr lang="zh-CN" altLang="en-US" smtClean="0"/>
              <a:t>‹#›</a:t>
            </a:fld>
            <a:endParaRPr lang="zh-CN" altLang="en-US"/>
          </a:p>
        </p:txBody>
      </p:sp>
    </p:spTree>
    <p:extLst>
      <p:ext uri="{BB962C8B-B14F-4D97-AF65-F5344CB8AC3E}">
        <p14:creationId xmlns:p14="http://schemas.microsoft.com/office/powerpoint/2010/main" val="662318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DC82F52-0601-4CB8-8926-BA15671F3034}" type="datetime1">
              <a:rPr lang="zh-CN" altLang="en-US" smtClean="0"/>
              <a:t>2026/2/13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F57005C-5004-451B-A854-823364E9B746}" type="slidenum">
              <a:rPr lang="zh-CN" altLang="en-US" smtClean="0"/>
              <a:t>‹#›</a:t>
            </a:fld>
            <a:endParaRPr lang="zh-CN" altLang="en-US"/>
          </a:p>
        </p:txBody>
      </p:sp>
    </p:spTree>
    <p:extLst>
      <p:ext uri="{BB962C8B-B14F-4D97-AF65-F5344CB8AC3E}">
        <p14:creationId xmlns:p14="http://schemas.microsoft.com/office/powerpoint/2010/main" val="2396938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02E59B-4B1E-4E9F-BDC6-5D32A4DEA1EA}" type="datetime1">
              <a:rPr lang="zh-CN" altLang="en-US" smtClean="0"/>
              <a:t>2026/2/13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F57005C-5004-451B-A854-823364E9B746}" type="slidenum">
              <a:rPr lang="zh-CN" altLang="en-US" smtClean="0"/>
              <a:t>‹#›</a:t>
            </a:fld>
            <a:endParaRPr lang="zh-CN" altLang="en-US"/>
          </a:p>
        </p:txBody>
      </p:sp>
    </p:spTree>
    <p:extLst>
      <p:ext uri="{BB962C8B-B14F-4D97-AF65-F5344CB8AC3E}">
        <p14:creationId xmlns:p14="http://schemas.microsoft.com/office/powerpoint/2010/main" val="3796048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9274954-CCEB-403B-A33F-71348B666373}" type="datetime1">
              <a:rPr lang="zh-CN" altLang="en-US" smtClean="0"/>
              <a:t>2026/2/13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F57005C-5004-451B-A854-823364E9B746}" type="slidenum">
              <a:rPr lang="zh-CN" altLang="en-US" smtClean="0"/>
              <a:t>‹#›</a:t>
            </a:fld>
            <a:endParaRPr lang="zh-CN" altLang="en-US"/>
          </a:p>
        </p:txBody>
      </p:sp>
    </p:spTree>
    <p:extLst>
      <p:ext uri="{BB962C8B-B14F-4D97-AF65-F5344CB8AC3E}">
        <p14:creationId xmlns:p14="http://schemas.microsoft.com/office/powerpoint/2010/main" val="4284759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3A305CD-39AB-46EA-B314-21A7D3EAC0EE}" type="datetime1">
              <a:rPr lang="zh-CN" altLang="en-US" smtClean="0"/>
              <a:t>2026/2/13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F57005C-5004-451B-A854-823364E9B746}" type="slidenum">
              <a:rPr lang="zh-CN" altLang="en-US" smtClean="0"/>
              <a:t>‹#›</a:t>
            </a:fld>
            <a:endParaRPr lang="zh-CN" altLang="en-US"/>
          </a:p>
        </p:txBody>
      </p:sp>
    </p:spTree>
    <p:extLst>
      <p:ext uri="{BB962C8B-B14F-4D97-AF65-F5344CB8AC3E}">
        <p14:creationId xmlns:p14="http://schemas.microsoft.com/office/powerpoint/2010/main" val="1141023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0126915-96AE-44E0-B812-65FF17F5EDF6}" type="datetime1">
              <a:rPr lang="zh-CN" altLang="en-US" smtClean="0"/>
              <a:t>2026/2/13</a:t>
            </a:fld>
            <a:endParaRPr lang="zh-CN"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F57005C-5004-451B-A854-823364E9B746}" type="slidenum">
              <a:rPr lang="zh-CN" altLang="en-US" smtClean="0"/>
              <a:t>‹#›</a:t>
            </a:fld>
            <a:endParaRPr lang="zh-CN" altLang="en-US"/>
          </a:p>
        </p:txBody>
      </p:sp>
    </p:spTree>
    <p:extLst>
      <p:ext uri="{BB962C8B-B14F-4D97-AF65-F5344CB8AC3E}">
        <p14:creationId xmlns:p14="http://schemas.microsoft.com/office/powerpoint/2010/main" val="1062038643"/>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463F4-72EE-A967-6B5B-62069F102550}"/>
              </a:ext>
            </a:extLst>
          </p:cNvPr>
          <p:cNvSpPr>
            <a:spLocks noGrp="1"/>
          </p:cNvSpPr>
          <p:nvPr>
            <p:ph type="title"/>
          </p:nvPr>
        </p:nvSpPr>
        <p:spPr>
          <a:xfrm>
            <a:off x="918647" y="2351888"/>
            <a:ext cx="10354706" cy="2154224"/>
          </a:xfrm>
        </p:spPr>
        <p:txBody>
          <a:bodyPr>
            <a:normAutofit/>
          </a:bodyPr>
          <a:lstStyle/>
          <a:p>
            <a:pPr algn="ctr"/>
            <a:r>
              <a:rPr lang="ja-JP" altLang="en-US" sz="4400" dirty="0">
                <a:latin typeface="MS Gothic" panose="020B0609070205080204" pitchFamily="49" charset="-128"/>
                <a:ea typeface="MS Gothic" panose="020B0609070205080204" pitchFamily="49" charset="-128"/>
              </a:rPr>
              <a:t>視覚刺激により誘発される瞳孔径変化を用いた個人識別手法</a:t>
            </a:r>
            <a:endParaRPr lang="zh-CN" altLang="en-US" sz="4400" dirty="0">
              <a:solidFill>
                <a:schemeClr val="tx1"/>
              </a:solidFill>
              <a:latin typeface="MS Gothic" panose="020B0609070205080204" pitchFamily="49" charset="-128"/>
              <a:ea typeface="MS Gothic" panose="020B0609070205080204" pitchFamily="49" charset="-128"/>
            </a:endParaRPr>
          </a:p>
        </p:txBody>
      </p:sp>
      <p:sp>
        <p:nvSpPr>
          <p:cNvPr id="8" name="灯片编号占位符 6">
            <a:extLst>
              <a:ext uri="{FF2B5EF4-FFF2-40B4-BE49-F238E27FC236}">
                <a16:creationId xmlns:a16="http://schemas.microsoft.com/office/drawing/2014/main" id="{5A1B57C4-5BBA-3D52-9ACB-DCFA353FEF72}"/>
              </a:ext>
            </a:extLst>
          </p:cNvPr>
          <p:cNvSpPr>
            <a:spLocks noGrp="1"/>
          </p:cNvSpPr>
          <p:nvPr>
            <p:ph type="sldNum" sz="quarter" idx="12"/>
          </p:nvPr>
        </p:nvSpPr>
        <p:spPr>
          <a:xfrm>
            <a:off x="881148" y="781050"/>
            <a:ext cx="628035" cy="365125"/>
          </a:xfrm>
        </p:spPr>
        <p:txBody>
          <a:bodyPr/>
          <a:lstStyle/>
          <a:p>
            <a:pPr algn="l"/>
            <a:fld id="{BF57005C-5004-451B-A854-823364E9B746}" type="slidenum">
              <a:rPr lang="zh-CN" altLang="en-US" sz="3200" smtClean="0">
                <a:solidFill>
                  <a:schemeClr val="tx1"/>
                </a:solidFill>
              </a:rPr>
              <a:pPr algn="l"/>
              <a:t>1</a:t>
            </a:fld>
            <a:endParaRPr lang="zh-CN" altLang="en-US" sz="3200" dirty="0">
              <a:solidFill>
                <a:schemeClr val="tx1"/>
              </a:solidFill>
            </a:endParaRPr>
          </a:p>
        </p:txBody>
      </p:sp>
      <p:sp>
        <p:nvSpPr>
          <p:cNvPr id="5" name="内容占位符 4">
            <a:extLst>
              <a:ext uri="{FF2B5EF4-FFF2-40B4-BE49-F238E27FC236}">
                <a16:creationId xmlns:a16="http://schemas.microsoft.com/office/drawing/2014/main" id="{774B4D0B-47B0-7168-B880-D4C65B3F77B3}"/>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559505406"/>
      </p:ext>
    </p:extLst>
  </p:cSld>
  <p:clrMapOvr>
    <a:masterClrMapping/>
  </p:clrMapOvr>
  <mc:AlternateContent xmlns:mc="http://schemas.openxmlformats.org/markup-compatibility/2006" xmlns:p14="http://schemas.microsoft.com/office/powerpoint/2010/main">
    <mc:Choice Requires="p14">
      <p:transition spd="slow" p14:dur="2000" advTm="2463"/>
    </mc:Choice>
    <mc:Fallback xmlns="">
      <p:transition spd="slow" advTm="24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871FA-F705-B503-5F2D-395981864847}"/>
            </a:ext>
          </a:extLst>
        </p:cNvPr>
        <p:cNvGrpSpPr/>
        <p:nvPr/>
      </p:nvGrpSpPr>
      <p:grpSpPr>
        <a:xfrm>
          <a:off x="0" y="0"/>
          <a:ext cx="0" cy="0"/>
          <a:chOff x="0" y="0"/>
          <a:chExt cx="0" cy="0"/>
        </a:xfrm>
      </p:grpSpPr>
      <p:sp>
        <p:nvSpPr>
          <p:cNvPr id="10" name="灯片编号占位符 6">
            <a:extLst>
              <a:ext uri="{FF2B5EF4-FFF2-40B4-BE49-F238E27FC236}">
                <a16:creationId xmlns:a16="http://schemas.microsoft.com/office/drawing/2014/main" id="{84345E76-C974-012C-CD77-A43501368BFA}"/>
              </a:ext>
            </a:extLst>
          </p:cNvPr>
          <p:cNvSpPr txBox="1">
            <a:spLocks/>
          </p:cNvSpPr>
          <p:nvPr/>
        </p:nvSpPr>
        <p:spPr bwMode="gray">
          <a:xfrm>
            <a:off x="808578" y="781050"/>
            <a:ext cx="1068302"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BF57005C-5004-451B-A854-823364E9B746}" type="slidenum">
              <a:rPr lang="zh-CN" altLang="en-US" sz="3200" smtClean="0">
                <a:solidFill>
                  <a:schemeClr val="tx1"/>
                </a:solidFill>
              </a:rPr>
              <a:pPr algn="l"/>
              <a:t>10</a:t>
            </a:fld>
            <a:endParaRPr lang="zh-CN" altLang="en-US" sz="3200" dirty="0">
              <a:solidFill>
                <a:schemeClr val="tx1"/>
              </a:solidFill>
            </a:endParaRPr>
          </a:p>
        </p:txBody>
      </p:sp>
      <p:pic>
        <p:nvPicPr>
          <p:cNvPr id="5" name="图片 4">
            <a:extLst>
              <a:ext uri="{FF2B5EF4-FFF2-40B4-BE49-F238E27FC236}">
                <a16:creationId xmlns:a16="http://schemas.microsoft.com/office/drawing/2014/main" id="{3A4E9E2A-9708-4F4E-D994-CF998BFCBEDC}"/>
              </a:ext>
            </a:extLst>
          </p:cNvPr>
          <p:cNvPicPr>
            <a:picLocks noChangeAspect="1"/>
          </p:cNvPicPr>
          <p:nvPr/>
        </p:nvPicPr>
        <p:blipFill>
          <a:blip r:embed="rId3"/>
          <a:stretch>
            <a:fillRect/>
          </a:stretch>
        </p:blipFill>
        <p:spPr>
          <a:xfrm>
            <a:off x="3744663" y="4520107"/>
            <a:ext cx="4702673" cy="1968561"/>
          </a:xfrm>
          <a:prstGeom prst="rect">
            <a:avLst/>
          </a:prstGeom>
          <a:ln w="12700">
            <a:solidFill>
              <a:schemeClr val="tx1"/>
            </a:solidFill>
          </a:ln>
        </p:spPr>
      </p:pic>
      <p:sp>
        <p:nvSpPr>
          <p:cNvPr id="6" name="标题 1">
            <a:extLst>
              <a:ext uri="{FF2B5EF4-FFF2-40B4-BE49-F238E27FC236}">
                <a16:creationId xmlns:a16="http://schemas.microsoft.com/office/drawing/2014/main" id="{A9333A41-FBE3-9D75-166F-30DC0D33E7F2}"/>
              </a:ext>
            </a:extLst>
          </p:cNvPr>
          <p:cNvSpPr>
            <a:spLocks noGrp="1"/>
          </p:cNvSpPr>
          <p:nvPr>
            <p:ph type="title"/>
          </p:nvPr>
        </p:nvSpPr>
        <p:spPr>
          <a:xfrm>
            <a:off x="2129375" y="478603"/>
            <a:ext cx="8659318" cy="970017"/>
          </a:xfrm>
        </p:spPr>
        <p:txBody>
          <a:bodyPr>
            <a:noAutofit/>
          </a:bodyPr>
          <a:lstStyle/>
          <a:p>
            <a:r>
              <a:rPr lang="zh-CN" altLang="en-US" sz="5400" dirty="0">
                <a:latin typeface="MS Gothic" panose="020B0609070205080204" pitchFamily="49" charset="-128"/>
                <a:ea typeface="MS Gothic" panose="020B0609070205080204" pitchFamily="49" charset="-128"/>
              </a:rPr>
              <a:t>実験結果</a:t>
            </a:r>
            <a:r>
              <a:rPr lang="en-US" altLang="zh-CN" sz="5400" dirty="0">
                <a:latin typeface="MS Gothic" panose="020B0609070205080204" pitchFamily="49" charset="-128"/>
                <a:ea typeface="MS Gothic" panose="020B0609070205080204" pitchFamily="49" charset="-128"/>
              </a:rPr>
              <a:t>1</a:t>
            </a:r>
          </a:p>
        </p:txBody>
      </p:sp>
      <p:sp>
        <p:nvSpPr>
          <p:cNvPr id="8" name="内容占位符 2">
            <a:extLst>
              <a:ext uri="{FF2B5EF4-FFF2-40B4-BE49-F238E27FC236}">
                <a16:creationId xmlns:a16="http://schemas.microsoft.com/office/drawing/2014/main" id="{78BF9325-847A-0B6A-62B0-CB5D7A6346EA}"/>
              </a:ext>
            </a:extLst>
          </p:cNvPr>
          <p:cNvSpPr>
            <a:spLocks noGrp="1"/>
          </p:cNvSpPr>
          <p:nvPr>
            <p:ph idx="1"/>
          </p:nvPr>
        </p:nvSpPr>
        <p:spPr>
          <a:xfrm>
            <a:off x="1509182" y="1648299"/>
            <a:ext cx="10850560" cy="3187145"/>
          </a:xfrm>
        </p:spPr>
        <p:txBody>
          <a:bodyPr>
            <a:noAutofit/>
          </a:bodyPr>
          <a:lstStyle/>
          <a:p>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EER</a:t>
            </a:r>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：最低が</a:t>
            </a:r>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0.05</a:t>
            </a:r>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、最高が</a:t>
            </a:r>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0.15</a:t>
            </a:r>
          </a:p>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考察：</a:t>
            </a:r>
            <a:endPar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endParaRPr>
          </a:p>
          <a:p>
            <a:pPr lvl="1"/>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瞳孔の拡張・収縮が個人認証に使用できるが、より個人の特徴量を抽出できるアルゴリズムを検証する必要がある</a:t>
            </a:r>
          </a:p>
          <a:p>
            <a:pPr lvl="1"/>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色による影響は小さい</a:t>
            </a:r>
          </a:p>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以上の結果により、色による影響を排除し実験</a:t>
            </a:r>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2</a:t>
            </a:r>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を行う</a:t>
            </a:r>
          </a:p>
        </p:txBody>
      </p:sp>
      <p:sp>
        <p:nvSpPr>
          <p:cNvPr id="12" name="文本框 11">
            <a:extLst>
              <a:ext uri="{FF2B5EF4-FFF2-40B4-BE49-F238E27FC236}">
                <a16:creationId xmlns:a16="http://schemas.microsoft.com/office/drawing/2014/main" id="{69D31361-9082-5950-CB65-10C977AEB270}"/>
              </a:ext>
            </a:extLst>
          </p:cNvPr>
          <p:cNvSpPr txBox="1"/>
          <p:nvPr/>
        </p:nvSpPr>
        <p:spPr>
          <a:xfrm>
            <a:off x="5138044" y="6488668"/>
            <a:ext cx="1915909" cy="369332"/>
          </a:xfrm>
          <a:prstGeom prst="rect">
            <a:avLst/>
          </a:prstGeom>
          <a:noFill/>
        </p:spPr>
        <p:txBody>
          <a:bodyPr wrap="none" rtlCol="0">
            <a:spAutoFit/>
          </a:bodyPr>
          <a:lstStyle/>
          <a:p>
            <a:r>
              <a:rPr lang="ja-JP" altLang="en-US" dirty="0">
                <a:latin typeface="MS Mincho" panose="02020609040205080304" pitchFamily="49" charset="-128"/>
                <a:ea typeface="MS Mincho" panose="02020609040205080304" pitchFamily="49" charset="-128"/>
              </a:rPr>
              <a:t>表</a:t>
            </a:r>
            <a:r>
              <a:rPr lang="en-US" altLang="ja-JP" dirty="0">
                <a:latin typeface="MS Mincho" panose="02020609040205080304" pitchFamily="49" charset="-128"/>
                <a:ea typeface="MS Mincho" panose="02020609040205080304" pitchFamily="49" charset="-128"/>
              </a:rPr>
              <a:t>1.</a:t>
            </a:r>
            <a:r>
              <a:rPr lang="ja-JP" altLang="en-US" dirty="0">
                <a:latin typeface="MS Mincho" panose="02020609040205080304" pitchFamily="49" charset="-128"/>
                <a:ea typeface="MS Mincho" panose="02020609040205080304" pitchFamily="49" charset="-128"/>
              </a:rPr>
              <a:t>実験</a:t>
            </a:r>
            <a:r>
              <a:rPr lang="en-US" altLang="ja-JP" dirty="0">
                <a:latin typeface="MS Mincho" panose="02020609040205080304" pitchFamily="49" charset="-128"/>
                <a:ea typeface="MS Mincho" panose="02020609040205080304" pitchFamily="49" charset="-128"/>
              </a:rPr>
              <a:t>1</a:t>
            </a:r>
            <a:r>
              <a:rPr lang="ja-JP" altLang="en-US" dirty="0">
                <a:latin typeface="MS Mincho" panose="02020609040205080304" pitchFamily="49" charset="-128"/>
                <a:ea typeface="MS Mincho" panose="02020609040205080304" pitchFamily="49" charset="-128"/>
              </a:rPr>
              <a:t>の結果</a:t>
            </a:r>
            <a:endParaRPr lang="zh-CN" altLang="en-US"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4117701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86C4D-D977-C5BF-722E-749C030D46D4}"/>
            </a:ext>
          </a:extLst>
        </p:cNvPr>
        <p:cNvGrpSpPr/>
        <p:nvPr/>
      </p:nvGrpSpPr>
      <p:grpSpPr>
        <a:xfrm>
          <a:off x="0" y="0"/>
          <a:ext cx="0" cy="0"/>
          <a:chOff x="0" y="0"/>
          <a:chExt cx="0" cy="0"/>
        </a:xfrm>
      </p:grpSpPr>
      <p:sp>
        <p:nvSpPr>
          <p:cNvPr id="2" name="灯片编号占位符 6">
            <a:extLst>
              <a:ext uri="{FF2B5EF4-FFF2-40B4-BE49-F238E27FC236}">
                <a16:creationId xmlns:a16="http://schemas.microsoft.com/office/drawing/2014/main" id="{9905E2EF-5AB4-6F80-24F1-62B0BE135595}"/>
              </a:ext>
            </a:extLst>
          </p:cNvPr>
          <p:cNvSpPr txBox="1">
            <a:spLocks/>
          </p:cNvSpPr>
          <p:nvPr/>
        </p:nvSpPr>
        <p:spPr bwMode="gray">
          <a:xfrm>
            <a:off x="881148" y="781050"/>
            <a:ext cx="818777"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BF57005C-5004-451B-A854-823364E9B746}" type="slidenum">
              <a:rPr lang="zh-CN" altLang="en-US" sz="3200" smtClean="0">
                <a:solidFill>
                  <a:schemeClr val="tx1"/>
                </a:solidFill>
              </a:rPr>
              <a:pPr algn="l"/>
              <a:t>11</a:t>
            </a:fld>
            <a:endParaRPr lang="zh-CN" altLang="en-US" sz="3200" dirty="0">
              <a:solidFill>
                <a:schemeClr val="tx1"/>
              </a:solidFill>
            </a:endParaRPr>
          </a:p>
        </p:txBody>
      </p:sp>
      <p:sp>
        <p:nvSpPr>
          <p:cNvPr id="3" name="标题 1">
            <a:extLst>
              <a:ext uri="{FF2B5EF4-FFF2-40B4-BE49-F238E27FC236}">
                <a16:creationId xmlns:a16="http://schemas.microsoft.com/office/drawing/2014/main" id="{E9F73EF2-9F17-4D27-6DCE-9729F6540509}"/>
              </a:ext>
            </a:extLst>
          </p:cNvPr>
          <p:cNvSpPr>
            <a:spLocks noGrp="1"/>
          </p:cNvSpPr>
          <p:nvPr>
            <p:ph type="title"/>
          </p:nvPr>
        </p:nvSpPr>
        <p:spPr>
          <a:xfrm>
            <a:off x="2129375" y="478603"/>
            <a:ext cx="8659318" cy="970017"/>
          </a:xfrm>
        </p:spPr>
        <p:txBody>
          <a:bodyPr>
            <a:noAutofit/>
          </a:bodyPr>
          <a:lstStyle/>
          <a:p>
            <a:r>
              <a:rPr lang="zh-CN" altLang="en-US" sz="5400" dirty="0">
                <a:latin typeface="MS Gothic" panose="020B0609070205080204" pitchFamily="49" charset="-128"/>
                <a:ea typeface="MS Gothic" panose="020B0609070205080204" pitchFamily="49" charset="-128"/>
              </a:rPr>
              <a:t>評価実験</a:t>
            </a:r>
            <a:r>
              <a:rPr lang="en-US" altLang="zh-CN" sz="5400" dirty="0">
                <a:latin typeface="MS Gothic" panose="020B0609070205080204" pitchFamily="49" charset="-128"/>
                <a:ea typeface="MS Gothic" panose="020B0609070205080204" pitchFamily="49" charset="-128"/>
              </a:rPr>
              <a:t>2</a:t>
            </a:r>
          </a:p>
        </p:txBody>
      </p:sp>
      <p:sp>
        <p:nvSpPr>
          <p:cNvPr id="5" name="内容占位符 2">
            <a:extLst>
              <a:ext uri="{FF2B5EF4-FFF2-40B4-BE49-F238E27FC236}">
                <a16:creationId xmlns:a16="http://schemas.microsoft.com/office/drawing/2014/main" id="{C8A774D5-5898-57F0-A5C8-638E98F190EF}"/>
              </a:ext>
            </a:extLst>
          </p:cNvPr>
          <p:cNvSpPr>
            <a:spLocks noGrp="1"/>
          </p:cNvSpPr>
          <p:nvPr>
            <p:ph idx="1"/>
          </p:nvPr>
        </p:nvSpPr>
        <p:spPr>
          <a:xfrm>
            <a:off x="1509182" y="1716248"/>
            <a:ext cx="10795328" cy="4972987"/>
          </a:xfrm>
        </p:spPr>
        <p:txBody>
          <a:bodyPr>
            <a:noAutofit/>
          </a:bodyPr>
          <a:lstStyle/>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目的：</a:t>
            </a:r>
            <a:endPar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endParaRPr>
          </a:p>
          <a:p>
            <a:pPr lvl="1"/>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色による影響を除き視覚刺激のみ提示した場合、提案手法は成立するか</a:t>
            </a:r>
            <a:endParaRPr lang="en-US" altLang="ja-JP" sz="2400" dirty="0">
              <a:solidFill>
                <a:schemeClr val="tx1"/>
              </a:solidFill>
              <a:latin typeface="MS Mincho" panose="02020609040205080304" pitchFamily="49" charset="-128"/>
              <a:ea typeface="MS Mincho" panose="02020609040205080304" pitchFamily="49" charset="-128"/>
              <a:cs typeface="Calibri" panose="020F0502020204030204" pitchFamily="34" charset="0"/>
            </a:endParaRPr>
          </a:p>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環境：実験</a:t>
            </a:r>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1</a:t>
            </a:r>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と同一環境</a:t>
            </a:r>
          </a:p>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刺激条件：視覚刺激</a:t>
            </a:r>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1〜8 × </a:t>
            </a:r>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色</a:t>
            </a:r>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1</a:t>
            </a:r>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種（黄青）＝</a:t>
            </a:r>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8</a:t>
            </a:r>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条件</a:t>
            </a:r>
          </a:p>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被験者：実験</a:t>
            </a:r>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1</a:t>
            </a:r>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と異なる</a:t>
            </a:r>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5</a:t>
            </a:r>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名（男</a:t>
            </a:r>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4</a:t>
            </a:r>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／女</a:t>
            </a:r>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1</a:t>
            </a:r>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a:t>
            </a:r>
          </a:p>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試行回数</a:t>
            </a:r>
            <a:endPar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endParaRPr>
          </a:p>
          <a:p>
            <a:pPr lvl="1"/>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各刺激条件について、各被験者から</a:t>
            </a:r>
            <a:r>
              <a:rPr lang="en-US" altLang="ja-JP"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50</a:t>
            </a:r>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回のデータを収集する</a:t>
            </a:r>
            <a:endParaRPr lang="en-US" altLang="ja-JP" sz="2400" dirty="0">
              <a:solidFill>
                <a:schemeClr val="tx1"/>
              </a:solidFill>
              <a:latin typeface="MS Mincho" panose="02020609040205080304" pitchFamily="49" charset="-128"/>
              <a:ea typeface="MS Mincho" panose="02020609040205080304" pitchFamily="49" charset="-128"/>
              <a:cs typeface="Calibri" panose="020F0502020204030204" pitchFamily="34" charset="0"/>
            </a:endParaRPr>
          </a:p>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前処理：線形補間と</a:t>
            </a:r>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2Hz</a:t>
            </a:r>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ローパスフィルタ</a:t>
            </a:r>
          </a:p>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評価指標：</a:t>
            </a:r>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EER</a:t>
            </a:r>
          </a:p>
        </p:txBody>
      </p:sp>
    </p:spTree>
    <p:extLst>
      <p:ext uri="{BB962C8B-B14F-4D97-AF65-F5344CB8AC3E}">
        <p14:creationId xmlns:p14="http://schemas.microsoft.com/office/powerpoint/2010/main" val="3091567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EFFF7-DA2F-9191-98F2-C08CF0479A13}"/>
            </a:ext>
          </a:extLst>
        </p:cNvPr>
        <p:cNvGrpSpPr/>
        <p:nvPr/>
      </p:nvGrpSpPr>
      <p:grpSpPr>
        <a:xfrm>
          <a:off x="0" y="0"/>
          <a:ext cx="0" cy="0"/>
          <a:chOff x="0" y="0"/>
          <a:chExt cx="0" cy="0"/>
        </a:xfrm>
      </p:grpSpPr>
      <p:sp>
        <p:nvSpPr>
          <p:cNvPr id="10" name="灯片编号占位符 6">
            <a:extLst>
              <a:ext uri="{FF2B5EF4-FFF2-40B4-BE49-F238E27FC236}">
                <a16:creationId xmlns:a16="http://schemas.microsoft.com/office/drawing/2014/main" id="{461CEFB2-3C2B-F815-A9C8-2869146DE6B1}"/>
              </a:ext>
            </a:extLst>
          </p:cNvPr>
          <p:cNvSpPr txBox="1">
            <a:spLocks/>
          </p:cNvSpPr>
          <p:nvPr/>
        </p:nvSpPr>
        <p:spPr bwMode="gray">
          <a:xfrm>
            <a:off x="808578" y="781050"/>
            <a:ext cx="1068302"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BF57005C-5004-451B-A854-823364E9B746}" type="slidenum">
              <a:rPr lang="zh-CN" altLang="en-US" sz="3200" smtClean="0">
                <a:solidFill>
                  <a:schemeClr val="tx1"/>
                </a:solidFill>
              </a:rPr>
              <a:pPr algn="l"/>
              <a:t>12</a:t>
            </a:fld>
            <a:endParaRPr lang="zh-CN" altLang="en-US" sz="3200" dirty="0">
              <a:solidFill>
                <a:schemeClr val="tx1"/>
              </a:solidFill>
            </a:endParaRPr>
          </a:p>
        </p:txBody>
      </p:sp>
      <p:pic>
        <p:nvPicPr>
          <p:cNvPr id="5" name="图片 4">
            <a:extLst>
              <a:ext uri="{FF2B5EF4-FFF2-40B4-BE49-F238E27FC236}">
                <a16:creationId xmlns:a16="http://schemas.microsoft.com/office/drawing/2014/main" id="{835D0E72-E27E-F721-FFDB-CE58BBFF636D}"/>
              </a:ext>
            </a:extLst>
          </p:cNvPr>
          <p:cNvPicPr>
            <a:picLocks noChangeAspect="1"/>
          </p:cNvPicPr>
          <p:nvPr/>
        </p:nvPicPr>
        <p:blipFill>
          <a:blip r:embed="rId3"/>
          <a:stretch>
            <a:fillRect/>
          </a:stretch>
        </p:blipFill>
        <p:spPr>
          <a:xfrm>
            <a:off x="2684899" y="4986165"/>
            <a:ext cx="6822202" cy="974601"/>
          </a:xfrm>
          <a:prstGeom prst="rect">
            <a:avLst/>
          </a:prstGeom>
          <a:ln w="12700">
            <a:solidFill>
              <a:schemeClr val="tx1"/>
            </a:solidFill>
          </a:ln>
        </p:spPr>
      </p:pic>
      <p:sp>
        <p:nvSpPr>
          <p:cNvPr id="6" name="标题 1">
            <a:extLst>
              <a:ext uri="{FF2B5EF4-FFF2-40B4-BE49-F238E27FC236}">
                <a16:creationId xmlns:a16="http://schemas.microsoft.com/office/drawing/2014/main" id="{34CFF2E9-EF31-E0B4-3764-E1AA777628CD}"/>
              </a:ext>
            </a:extLst>
          </p:cNvPr>
          <p:cNvSpPr>
            <a:spLocks noGrp="1"/>
          </p:cNvSpPr>
          <p:nvPr>
            <p:ph type="title"/>
          </p:nvPr>
        </p:nvSpPr>
        <p:spPr>
          <a:xfrm>
            <a:off x="2129375" y="478603"/>
            <a:ext cx="8659318" cy="970017"/>
          </a:xfrm>
        </p:spPr>
        <p:txBody>
          <a:bodyPr>
            <a:noAutofit/>
          </a:bodyPr>
          <a:lstStyle/>
          <a:p>
            <a:r>
              <a:rPr lang="zh-CN" altLang="en-US" sz="5400" dirty="0">
                <a:latin typeface="MS Gothic" panose="020B0609070205080204" pitchFamily="49" charset="-128"/>
                <a:ea typeface="MS Gothic" panose="020B0609070205080204" pitchFamily="49" charset="-128"/>
              </a:rPr>
              <a:t>実験結果</a:t>
            </a:r>
            <a:r>
              <a:rPr lang="en-US" altLang="zh-CN" sz="5400" dirty="0">
                <a:latin typeface="MS Gothic" panose="020B0609070205080204" pitchFamily="49" charset="-128"/>
                <a:ea typeface="MS Gothic" panose="020B0609070205080204" pitchFamily="49" charset="-128"/>
              </a:rPr>
              <a:t>2</a:t>
            </a:r>
          </a:p>
        </p:txBody>
      </p:sp>
      <p:sp>
        <p:nvSpPr>
          <p:cNvPr id="11" name="内容占位符 2">
            <a:extLst>
              <a:ext uri="{FF2B5EF4-FFF2-40B4-BE49-F238E27FC236}">
                <a16:creationId xmlns:a16="http://schemas.microsoft.com/office/drawing/2014/main" id="{CAD82B6C-099F-D48E-6839-12990B37FD87}"/>
              </a:ext>
            </a:extLst>
          </p:cNvPr>
          <p:cNvSpPr>
            <a:spLocks noGrp="1"/>
          </p:cNvSpPr>
          <p:nvPr>
            <p:ph idx="1"/>
          </p:nvPr>
        </p:nvSpPr>
        <p:spPr>
          <a:xfrm>
            <a:off x="1509182" y="1716248"/>
            <a:ext cx="10598947" cy="3187145"/>
          </a:xfrm>
        </p:spPr>
        <p:txBody>
          <a:bodyPr>
            <a:noAutofit/>
          </a:bodyPr>
          <a:lstStyle/>
          <a:p>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EER</a:t>
            </a:r>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：最低が</a:t>
            </a:r>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0.17</a:t>
            </a:r>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、最高が</a:t>
            </a:r>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0.28</a:t>
            </a:r>
          </a:p>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考察：実験</a:t>
            </a:r>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1</a:t>
            </a:r>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より高く、理由は</a:t>
            </a:r>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2Hz</a:t>
            </a:r>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ローパスフィルタが過剰に特徴を除去したためだと考えられる。</a:t>
            </a:r>
            <a:endParaRPr lang="en-US" altLang="zh-CN" sz="2600" dirty="0">
              <a:solidFill>
                <a:schemeClr val="tx1"/>
              </a:solidFill>
              <a:latin typeface="MS Mincho" panose="02020609040205080304" pitchFamily="49" charset="-128"/>
              <a:ea typeface="MS Mincho" panose="02020609040205080304" pitchFamily="49" charset="-128"/>
              <a:cs typeface="Calibri" panose="020F0502020204030204" pitchFamily="34" charset="0"/>
            </a:endParaRPr>
          </a:p>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今後の課題</a:t>
            </a:r>
          </a:p>
          <a:p>
            <a:pPr lvl="1"/>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各視覚刺激を数値的な特徴量で表現</a:t>
            </a:r>
            <a:endParaRPr lang="en-US" altLang="ja-JP" sz="2400" dirty="0">
              <a:solidFill>
                <a:schemeClr val="tx1"/>
              </a:solidFill>
              <a:latin typeface="MS Mincho" panose="02020609040205080304" pitchFamily="49" charset="-128"/>
              <a:ea typeface="MS Mincho" panose="02020609040205080304" pitchFamily="49" charset="-128"/>
              <a:cs typeface="Calibri" panose="020F0502020204030204" pitchFamily="34" charset="0"/>
            </a:endParaRPr>
          </a:p>
          <a:p>
            <a:pPr lvl="1"/>
            <a:r>
              <a:rPr lang="en-US" altLang="ja-JP"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2</a:t>
            </a:r>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回連続刺激による認証で精度を向上させる</a:t>
            </a:r>
          </a:p>
        </p:txBody>
      </p:sp>
      <p:sp>
        <p:nvSpPr>
          <p:cNvPr id="12" name="文本框 11">
            <a:extLst>
              <a:ext uri="{FF2B5EF4-FFF2-40B4-BE49-F238E27FC236}">
                <a16:creationId xmlns:a16="http://schemas.microsoft.com/office/drawing/2014/main" id="{8198E450-631A-6363-24B7-2A2EF13EABD1}"/>
              </a:ext>
            </a:extLst>
          </p:cNvPr>
          <p:cNvSpPr txBox="1"/>
          <p:nvPr/>
        </p:nvSpPr>
        <p:spPr>
          <a:xfrm>
            <a:off x="5138045" y="5960766"/>
            <a:ext cx="1915909" cy="369332"/>
          </a:xfrm>
          <a:prstGeom prst="rect">
            <a:avLst/>
          </a:prstGeom>
          <a:noFill/>
        </p:spPr>
        <p:txBody>
          <a:bodyPr wrap="none" rtlCol="0">
            <a:spAutoFit/>
          </a:bodyPr>
          <a:lstStyle/>
          <a:p>
            <a:r>
              <a:rPr lang="ja-JP" altLang="en-US" dirty="0">
                <a:latin typeface="MS Mincho" panose="02020609040205080304" pitchFamily="49" charset="-128"/>
                <a:ea typeface="MS Mincho" panose="02020609040205080304" pitchFamily="49" charset="-128"/>
              </a:rPr>
              <a:t>表</a:t>
            </a:r>
            <a:r>
              <a:rPr lang="en-US" altLang="ja-JP" dirty="0">
                <a:latin typeface="MS Mincho" panose="02020609040205080304" pitchFamily="49" charset="-128"/>
                <a:ea typeface="MS Mincho" panose="02020609040205080304" pitchFamily="49" charset="-128"/>
              </a:rPr>
              <a:t>2.</a:t>
            </a:r>
            <a:r>
              <a:rPr lang="ja-JP" altLang="en-US" dirty="0">
                <a:latin typeface="MS Mincho" panose="02020609040205080304" pitchFamily="49" charset="-128"/>
                <a:ea typeface="MS Mincho" panose="02020609040205080304" pitchFamily="49" charset="-128"/>
              </a:rPr>
              <a:t>実験</a:t>
            </a:r>
            <a:r>
              <a:rPr lang="en-US" altLang="ja-JP" dirty="0">
                <a:latin typeface="MS Mincho" panose="02020609040205080304" pitchFamily="49" charset="-128"/>
                <a:ea typeface="MS Mincho" panose="02020609040205080304" pitchFamily="49" charset="-128"/>
              </a:rPr>
              <a:t>2</a:t>
            </a:r>
            <a:r>
              <a:rPr lang="ja-JP" altLang="en-US" dirty="0">
                <a:latin typeface="MS Mincho" panose="02020609040205080304" pitchFamily="49" charset="-128"/>
                <a:ea typeface="MS Mincho" panose="02020609040205080304" pitchFamily="49" charset="-128"/>
              </a:rPr>
              <a:t>の結果</a:t>
            </a:r>
            <a:endParaRPr lang="zh-CN" altLang="en-US"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2994382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F89D1-C4B9-68FE-5932-76E7193D47AD}"/>
            </a:ext>
          </a:extLst>
        </p:cNvPr>
        <p:cNvGrpSpPr/>
        <p:nvPr/>
      </p:nvGrpSpPr>
      <p:grpSpPr>
        <a:xfrm>
          <a:off x="0" y="0"/>
          <a:ext cx="0" cy="0"/>
          <a:chOff x="0" y="0"/>
          <a:chExt cx="0" cy="0"/>
        </a:xfrm>
      </p:grpSpPr>
      <p:sp>
        <p:nvSpPr>
          <p:cNvPr id="8" name="灯片编号占位符 6">
            <a:extLst>
              <a:ext uri="{FF2B5EF4-FFF2-40B4-BE49-F238E27FC236}">
                <a16:creationId xmlns:a16="http://schemas.microsoft.com/office/drawing/2014/main" id="{377CDF3F-2E3C-0207-02D7-40A22D0CEECB}"/>
              </a:ext>
            </a:extLst>
          </p:cNvPr>
          <p:cNvSpPr txBox="1">
            <a:spLocks/>
          </p:cNvSpPr>
          <p:nvPr/>
        </p:nvSpPr>
        <p:spPr bwMode="gray">
          <a:xfrm>
            <a:off x="808578" y="781050"/>
            <a:ext cx="1163552"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BF57005C-5004-451B-A854-823364E9B746}" type="slidenum">
              <a:rPr lang="zh-CN" altLang="en-US" sz="3200" smtClean="0">
                <a:solidFill>
                  <a:schemeClr val="tx1"/>
                </a:solidFill>
              </a:rPr>
              <a:pPr algn="l"/>
              <a:t>13</a:t>
            </a:fld>
            <a:endParaRPr lang="zh-CN" altLang="en-US" sz="3200" dirty="0">
              <a:solidFill>
                <a:schemeClr val="tx1"/>
              </a:solidFill>
            </a:endParaRPr>
          </a:p>
        </p:txBody>
      </p:sp>
      <p:sp>
        <p:nvSpPr>
          <p:cNvPr id="2" name="标题 1">
            <a:extLst>
              <a:ext uri="{FF2B5EF4-FFF2-40B4-BE49-F238E27FC236}">
                <a16:creationId xmlns:a16="http://schemas.microsoft.com/office/drawing/2014/main" id="{5FD8BA36-99F3-12CA-87EC-E052D4AA01A7}"/>
              </a:ext>
            </a:extLst>
          </p:cNvPr>
          <p:cNvSpPr>
            <a:spLocks noGrp="1"/>
          </p:cNvSpPr>
          <p:nvPr>
            <p:ph type="title"/>
          </p:nvPr>
        </p:nvSpPr>
        <p:spPr>
          <a:xfrm>
            <a:off x="2129375" y="478603"/>
            <a:ext cx="8659318" cy="970017"/>
          </a:xfrm>
        </p:spPr>
        <p:txBody>
          <a:bodyPr>
            <a:noAutofit/>
          </a:bodyPr>
          <a:lstStyle/>
          <a:p>
            <a:r>
              <a:rPr lang="ja-JP" altLang="en-US" sz="5400" dirty="0">
                <a:latin typeface="MS Gothic" panose="020B0609070205080204" pitchFamily="49" charset="-128"/>
                <a:ea typeface="MS Gothic" panose="020B0609070205080204" pitchFamily="49" charset="-128"/>
              </a:rPr>
              <a:t>まとめ</a:t>
            </a:r>
          </a:p>
        </p:txBody>
      </p:sp>
      <p:sp>
        <p:nvSpPr>
          <p:cNvPr id="5" name="内容占位符 2">
            <a:extLst>
              <a:ext uri="{FF2B5EF4-FFF2-40B4-BE49-F238E27FC236}">
                <a16:creationId xmlns:a16="http://schemas.microsoft.com/office/drawing/2014/main" id="{246FCBC6-A422-0987-7815-A5B2C70E1C58}"/>
              </a:ext>
            </a:extLst>
          </p:cNvPr>
          <p:cNvSpPr>
            <a:spLocks noGrp="1"/>
          </p:cNvSpPr>
          <p:nvPr>
            <p:ph idx="1"/>
          </p:nvPr>
        </p:nvSpPr>
        <p:spPr>
          <a:xfrm>
            <a:off x="1509182" y="1716248"/>
            <a:ext cx="10236869" cy="4837975"/>
          </a:xfrm>
        </p:spPr>
        <p:txBody>
          <a:bodyPr>
            <a:noAutofit/>
          </a:bodyPr>
          <a:lstStyle/>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まとめ</a:t>
            </a:r>
          </a:p>
          <a:p>
            <a:pPr lvl="1"/>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本論文では、視覚刺激による瞳孔径の変化を用いた個人識別手法を提案した</a:t>
            </a:r>
          </a:p>
          <a:p>
            <a:pPr lvl="1"/>
            <a:r>
              <a:rPr lang="en-US" altLang="ja-JP"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DBA</a:t>
            </a:r>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を固有の特徴量とし、</a:t>
            </a:r>
            <a:r>
              <a:rPr lang="en-US" altLang="ja-JP"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DTW</a:t>
            </a:r>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距離を比較することで正規ユーザの閾値を設定する</a:t>
            </a:r>
            <a:endParaRPr lang="en-US" altLang="ja-JP" sz="2400" dirty="0">
              <a:solidFill>
                <a:schemeClr val="tx1"/>
              </a:solidFill>
              <a:latin typeface="MS Mincho" panose="02020609040205080304" pitchFamily="49" charset="-128"/>
              <a:ea typeface="MS Mincho" panose="02020609040205080304" pitchFamily="49" charset="-128"/>
              <a:cs typeface="Calibri" panose="020F0502020204030204" pitchFamily="34" charset="0"/>
            </a:endParaRPr>
          </a:p>
          <a:p>
            <a:pPr lvl="1"/>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既存の生体認証技術より</a:t>
            </a:r>
            <a:r>
              <a:rPr lang="en-US" altLang="ja-JP"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EER</a:t>
            </a:r>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が高く、性能向上の余地がある</a:t>
            </a:r>
          </a:p>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今後の展望</a:t>
            </a:r>
          </a:p>
          <a:p>
            <a:pPr lvl="1"/>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視覚刺激を統一的に記述できる特徴量を導入する</a:t>
            </a:r>
          </a:p>
          <a:p>
            <a:pPr lvl="1"/>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本提案手法の</a:t>
            </a:r>
            <a:r>
              <a:rPr lang="en-US" altLang="ja-JP"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VR</a:t>
            </a:r>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デバイス環境への実装</a:t>
            </a:r>
          </a:p>
        </p:txBody>
      </p:sp>
    </p:spTree>
    <p:extLst>
      <p:ext uri="{BB962C8B-B14F-4D97-AF65-F5344CB8AC3E}">
        <p14:creationId xmlns:p14="http://schemas.microsoft.com/office/powerpoint/2010/main" val="1225139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5BC7A3E-52F6-0920-D0F1-281974647635}"/>
              </a:ext>
            </a:extLst>
          </p:cNvPr>
          <p:cNvSpPr>
            <a:spLocks noGrp="1"/>
          </p:cNvSpPr>
          <p:nvPr>
            <p:ph type="title"/>
          </p:nvPr>
        </p:nvSpPr>
        <p:spPr>
          <a:xfrm>
            <a:off x="2129375" y="478603"/>
            <a:ext cx="8659318" cy="970017"/>
          </a:xfrm>
        </p:spPr>
        <p:txBody>
          <a:bodyPr>
            <a:noAutofit/>
          </a:bodyPr>
          <a:lstStyle/>
          <a:p>
            <a:r>
              <a:rPr lang="ja-JP" altLang="en-US" sz="5400" dirty="0">
                <a:latin typeface="MS Gothic" panose="020B0609070205080204" pitchFamily="49" charset="-128"/>
                <a:ea typeface="MS Gothic" panose="020B0609070205080204" pitchFamily="49" charset="-128"/>
              </a:rPr>
              <a:t>付録：視覚刺激一覧</a:t>
            </a:r>
          </a:p>
        </p:txBody>
      </p:sp>
      <p:pic>
        <p:nvPicPr>
          <p:cNvPr id="22" name="图片 21">
            <a:extLst>
              <a:ext uri="{FF2B5EF4-FFF2-40B4-BE49-F238E27FC236}">
                <a16:creationId xmlns:a16="http://schemas.microsoft.com/office/drawing/2014/main" id="{36E8CB99-E3D3-D312-A592-C05C11DF4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662" y="2105405"/>
            <a:ext cx="2600093" cy="1218794"/>
          </a:xfrm>
          <a:prstGeom prst="rect">
            <a:avLst/>
          </a:prstGeom>
          <a:ln w="12700">
            <a:solidFill>
              <a:schemeClr val="tx1"/>
            </a:solidFill>
          </a:ln>
        </p:spPr>
      </p:pic>
      <p:pic>
        <p:nvPicPr>
          <p:cNvPr id="24" name="图片 23">
            <a:extLst>
              <a:ext uri="{FF2B5EF4-FFF2-40B4-BE49-F238E27FC236}">
                <a16:creationId xmlns:a16="http://schemas.microsoft.com/office/drawing/2014/main" id="{BAEEC914-6B28-75D1-6440-91ECECD63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257" y="2105404"/>
            <a:ext cx="2600093" cy="1218795"/>
          </a:xfrm>
          <a:prstGeom prst="rect">
            <a:avLst/>
          </a:prstGeom>
          <a:ln w="12700">
            <a:solidFill>
              <a:schemeClr val="tx1"/>
            </a:solidFill>
          </a:ln>
        </p:spPr>
      </p:pic>
      <p:pic>
        <p:nvPicPr>
          <p:cNvPr id="26" name="图片 25">
            <a:extLst>
              <a:ext uri="{FF2B5EF4-FFF2-40B4-BE49-F238E27FC236}">
                <a16:creationId xmlns:a16="http://schemas.microsoft.com/office/drawing/2014/main" id="{ED6F9F8A-516B-B976-2579-3E88DCF947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5852" y="2105403"/>
            <a:ext cx="2600094" cy="1218795"/>
          </a:xfrm>
          <a:prstGeom prst="rect">
            <a:avLst/>
          </a:prstGeom>
          <a:ln w="12700">
            <a:solidFill>
              <a:schemeClr val="tx1"/>
            </a:solidFill>
          </a:ln>
        </p:spPr>
      </p:pic>
      <p:pic>
        <p:nvPicPr>
          <p:cNvPr id="28" name="图片 27">
            <a:extLst>
              <a:ext uri="{FF2B5EF4-FFF2-40B4-BE49-F238E27FC236}">
                <a16:creationId xmlns:a16="http://schemas.microsoft.com/office/drawing/2014/main" id="{4D8B1910-8B03-C562-9A46-2933C0FA1B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8447" y="2105402"/>
            <a:ext cx="2600095" cy="1218795"/>
          </a:xfrm>
          <a:prstGeom prst="rect">
            <a:avLst/>
          </a:prstGeom>
          <a:ln w="12700">
            <a:solidFill>
              <a:schemeClr val="tx1"/>
            </a:solidFill>
          </a:ln>
        </p:spPr>
      </p:pic>
      <p:pic>
        <p:nvPicPr>
          <p:cNvPr id="30" name="图片 29">
            <a:extLst>
              <a:ext uri="{FF2B5EF4-FFF2-40B4-BE49-F238E27FC236}">
                <a16:creationId xmlns:a16="http://schemas.microsoft.com/office/drawing/2014/main" id="{7BED5F88-8E30-9872-2A35-08FE5C10C5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554" y="4469924"/>
            <a:ext cx="2925107" cy="1218795"/>
          </a:xfrm>
          <a:prstGeom prst="rect">
            <a:avLst/>
          </a:prstGeom>
          <a:ln w="12700">
            <a:solidFill>
              <a:schemeClr val="tx1"/>
            </a:solidFill>
          </a:ln>
        </p:spPr>
      </p:pic>
      <p:pic>
        <p:nvPicPr>
          <p:cNvPr id="32" name="图片 31">
            <a:extLst>
              <a:ext uri="{FF2B5EF4-FFF2-40B4-BE49-F238E27FC236}">
                <a16:creationId xmlns:a16="http://schemas.microsoft.com/office/drawing/2014/main" id="{F183214D-8D02-564E-D589-9AF556B131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63257" y="4469924"/>
            <a:ext cx="2600095" cy="1218795"/>
          </a:xfrm>
          <a:prstGeom prst="rect">
            <a:avLst/>
          </a:prstGeom>
          <a:ln w="12700">
            <a:solidFill>
              <a:schemeClr val="tx1"/>
            </a:solidFill>
          </a:ln>
        </p:spPr>
      </p:pic>
      <p:pic>
        <p:nvPicPr>
          <p:cNvPr id="34" name="图片 33">
            <a:extLst>
              <a:ext uri="{FF2B5EF4-FFF2-40B4-BE49-F238E27FC236}">
                <a16:creationId xmlns:a16="http://schemas.microsoft.com/office/drawing/2014/main" id="{5B84C627-5FBE-84E5-FA03-4C1F71F384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5852" y="4469924"/>
            <a:ext cx="2600094" cy="1218795"/>
          </a:xfrm>
          <a:prstGeom prst="rect">
            <a:avLst/>
          </a:prstGeom>
          <a:ln w="12700">
            <a:solidFill>
              <a:schemeClr val="tx1"/>
            </a:solidFill>
          </a:ln>
        </p:spPr>
      </p:pic>
      <p:pic>
        <p:nvPicPr>
          <p:cNvPr id="36" name="图片 35">
            <a:extLst>
              <a:ext uri="{FF2B5EF4-FFF2-40B4-BE49-F238E27FC236}">
                <a16:creationId xmlns:a16="http://schemas.microsoft.com/office/drawing/2014/main" id="{A812D3D9-3508-7972-AE2E-6D40949CD8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8448" y="4469924"/>
            <a:ext cx="2600094" cy="1218795"/>
          </a:xfrm>
          <a:prstGeom prst="rect">
            <a:avLst/>
          </a:prstGeom>
          <a:ln w="12700">
            <a:solidFill>
              <a:schemeClr val="tx1"/>
            </a:solidFill>
          </a:ln>
        </p:spPr>
      </p:pic>
      <p:sp>
        <p:nvSpPr>
          <p:cNvPr id="37" name="文本框 36">
            <a:extLst>
              <a:ext uri="{FF2B5EF4-FFF2-40B4-BE49-F238E27FC236}">
                <a16:creationId xmlns:a16="http://schemas.microsoft.com/office/drawing/2014/main" id="{54F4A1D7-C137-BE33-438B-6F8258D7D561}"/>
              </a:ext>
            </a:extLst>
          </p:cNvPr>
          <p:cNvSpPr txBox="1"/>
          <p:nvPr/>
        </p:nvSpPr>
        <p:spPr>
          <a:xfrm>
            <a:off x="1432590" y="3343063"/>
            <a:ext cx="1236236" cy="369332"/>
          </a:xfrm>
          <a:prstGeom prst="rect">
            <a:avLst/>
          </a:prstGeom>
          <a:noFill/>
        </p:spPr>
        <p:txBody>
          <a:bodyPr wrap="none" rtlCol="0">
            <a:spAutoFit/>
          </a:bodyPr>
          <a:lstStyle/>
          <a:p>
            <a:r>
              <a:rPr lang="ja-JP" altLang="en-US" dirty="0"/>
              <a:t>視覚刺激</a:t>
            </a:r>
            <a:r>
              <a:rPr lang="en-US" altLang="ja-JP" dirty="0"/>
              <a:t>1</a:t>
            </a:r>
            <a:endParaRPr lang="zh-CN" altLang="en-US" dirty="0"/>
          </a:p>
        </p:txBody>
      </p:sp>
      <p:sp>
        <p:nvSpPr>
          <p:cNvPr id="38" name="文本框 37">
            <a:extLst>
              <a:ext uri="{FF2B5EF4-FFF2-40B4-BE49-F238E27FC236}">
                <a16:creationId xmlns:a16="http://schemas.microsoft.com/office/drawing/2014/main" id="{855C7122-C9E8-B51B-9C87-5DEF8C88CA2D}"/>
              </a:ext>
            </a:extLst>
          </p:cNvPr>
          <p:cNvSpPr txBox="1"/>
          <p:nvPr/>
        </p:nvSpPr>
        <p:spPr>
          <a:xfrm>
            <a:off x="4245185" y="3343063"/>
            <a:ext cx="1236236" cy="369332"/>
          </a:xfrm>
          <a:prstGeom prst="rect">
            <a:avLst/>
          </a:prstGeom>
          <a:noFill/>
        </p:spPr>
        <p:txBody>
          <a:bodyPr wrap="none" rtlCol="0">
            <a:spAutoFit/>
          </a:bodyPr>
          <a:lstStyle/>
          <a:p>
            <a:r>
              <a:rPr lang="ja-JP" altLang="en-US" dirty="0"/>
              <a:t>視覚刺激</a:t>
            </a:r>
            <a:r>
              <a:rPr lang="en-US" altLang="ja-JP" dirty="0"/>
              <a:t>2</a:t>
            </a:r>
            <a:endParaRPr lang="zh-CN" altLang="en-US" dirty="0"/>
          </a:p>
        </p:txBody>
      </p:sp>
      <p:sp>
        <p:nvSpPr>
          <p:cNvPr id="39" name="文本框 38">
            <a:extLst>
              <a:ext uri="{FF2B5EF4-FFF2-40B4-BE49-F238E27FC236}">
                <a16:creationId xmlns:a16="http://schemas.microsoft.com/office/drawing/2014/main" id="{0C6B4490-92CF-BFCA-CB7B-59D318C438E6}"/>
              </a:ext>
            </a:extLst>
          </p:cNvPr>
          <p:cNvSpPr txBox="1"/>
          <p:nvPr/>
        </p:nvSpPr>
        <p:spPr>
          <a:xfrm>
            <a:off x="7057781" y="3343063"/>
            <a:ext cx="1236236" cy="369332"/>
          </a:xfrm>
          <a:prstGeom prst="rect">
            <a:avLst/>
          </a:prstGeom>
          <a:noFill/>
        </p:spPr>
        <p:txBody>
          <a:bodyPr wrap="none" rtlCol="0">
            <a:spAutoFit/>
          </a:bodyPr>
          <a:lstStyle/>
          <a:p>
            <a:r>
              <a:rPr lang="ja-JP" altLang="en-US" dirty="0"/>
              <a:t>視覚刺激</a:t>
            </a:r>
            <a:r>
              <a:rPr lang="en-US" altLang="ja-JP" dirty="0"/>
              <a:t>3</a:t>
            </a:r>
            <a:endParaRPr lang="zh-CN" altLang="en-US" dirty="0"/>
          </a:p>
        </p:txBody>
      </p:sp>
      <p:sp>
        <p:nvSpPr>
          <p:cNvPr id="40" name="文本框 39">
            <a:extLst>
              <a:ext uri="{FF2B5EF4-FFF2-40B4-BE49-F238E27FC236}">
                <a16:creationId xmlns:a16="http://schemas.microsoft.com/office/drawing/2014/main" id="{A3E83F16-A410-96A6-E121-4BEEBBAD3CF9}"/>
              </a:ext>
            </a:extLst>
          </p:cNvPr>
          <p:cNvSpPr txBox="1"/>
          <p:nvPr/>
        </p:nvSpPr>
        <p:spPr>
          <a:xfrm>
            <a:off x="9870377" y="3343063"/>
            <a:ext cx="1236236" cy="369332"/>
          </a:xfrm>
          <a:prstGeom prst="rect">
            <a:avLst/>
          </a:prstGeom>
          <a:noFill/>
        </p:spPr>
        <p:txBody>
          <a:bodyPr wrap="none" rtlCol="0">
            <a:spAutoFit/>
          </a:bodyPr>
          <a:lstStyle/>
          <a:p>
            <a:r>
              <a:rPr lang="ja-JP" altLang="en-US" dirty="0"/>
              <a:t>視覚刺激</a:t>
            </a:r>
            <a:r>
              <a:rPr lang="en-US" altLang="ja-JP" dirty="0"/>
              <a:t>4</a:t>
            </a:r>
            <a:endParaRPr lang="zh-CN" altLang="en-US" dirty="0"/>
          </a:p>
        </p:txBody>
      </p:sp>
      <p:sp>
        <p:nvSpPr>
          <p:cNvPr id="41" name="文本框 40">
            <a:extLst>
              <a:ext uri="{FF2B5EF4-FFF2-40B4-BE49-F238E27FC236}">
                <a16:creationId xmlns:a16="http://schemas.microsoft.com/office/drawing/2014/main" id="{40042164-4372-F4D7-5FE9-B068755FD8E4}"/>
              </a:ext>
            </a:extLst>
          </p:cNvPr>
          <p:cNvSpPr txBox="1"/>
          <p:nvPr/>
        </p:nvSpPr>
        <p:spPr>
          <a:xfrm>
            <a:off x="1432590" y="5688719"/>
            <a:ext cx="1236236" cy="369332"/>
          </a:xfrm>
          <a:prstGeom prst="rect">
            <a:avLst/>
          </a:prstGeom>
          <a:noFill/>
        </p:spPr>
        <p:txBody>
          <a:bodyPr wrap="none" rtlCol="0">
            <a:spAutoFit/>
          </a:bodyPr>
          <a:lstStyle/>
          <a:p>
            <a:r>
              <a:rPr lang="ja-JP" altLang="en-US" dirty="0"/>
              <a:t>視覚刺激</a:t>
            </a:r>
            <a:r>
              <a:rPr lang="en-US" altLang="ja-JP" dirty="0"/>
              <a:t>5</a:t>
            </a:r>
            <a:endParaRPr lang="zh-CN" altLang="en-US" dirty="0"/>
          </a:p>
        </p:txBody>
      </p:sp>
      <p:sp>
        <p:nvSpPr>
          <p:cNvPr id="42" name="文本框 41">
            <a:extLst>
              <a:ext uri="{FF2B5EF4-FFF2-40B4-BE49-F238E27FC236}">
                <a16:creationId xmlns:a16="http://schemas.microsoft.com/office/drawing/2014/main" id="{25875006-18ED-FEBE-9BC3-BFB1B9AADF81}"/>
              </a:ext>
            </a:extLst>
          </p:cNvPr>
          <p:cNvSpPr txBox="1"/>
          <p:nvPr/>
        </p:nvSpPr>
        <p:spPr>
          <a:xfrm>
            <a:off x="4245185" y="5688719"/>
            <a:ext cx="1236236" cy="369332"/>
          </a:xfrm>
          <a:prstGeom prst="rect">
            <a:avLst/>
          </a:prstGeom>
          <a:noFill/>
        </p:spPr>
        <p:txBody>
          <a:bodyPr wrap="none" rtlCol="0">
            <a:spAutoFit/>
          </a:bodyPr>
          <a:lstStyle/>
          <a:p>
            <a:r>
              <a:rPr lang="ja-JP" altLang="en-US" dirty="0"/>
              <a:t>視覚刺激</a:t>
            </a:r>
            <a:r>
              <a:rPr lang="en-US" altLang="ja-JP" dirty="0"/>
              <a:t>6</a:t>
            </a:r>
            <a:endParaRPr lang="zh-CN" altLang="en-US" dirty="0"/>
          </a:p>
        </p:txBody>
      </p:sp>
      <p:sp>
        <p:nvSpPr>
          <p:cNvPr id="43" name="文本框 42">
            <a:extLst>
              <a:ext uri="{FF2B5EF4-FFF2-40B4-BE49-F238E27FC236}">
                <a16:creationId xmlns:a16="http://schemas.microsoft.com/office/drawing/2014/main" id="{D7030BD5-D9EE-4B56-B669-DB84A7816C8F}"/>
              </a:ext>
            </a:extLst>
          </p:cNvPr>
          <p:cNvSpPr txBox="1"/>
          <p:nvPr/>
        </p:nvSpPr>
        <p:spPr>
          <a:xfrm>
            <a:off x="7057781" y="5688719"/>
            <a:ext cx="1236236" cy="369332"/>
          </a:xfrm>
          <a:prstGeom prst="rect">
            <a:avLst/>
          </a:prstGeom>
          <a:noFill/>
        </p:spPr>
        <p:txBody>
          <a:bodyPr wrap="none" rtlCol="0">
            <a:spAutoFit/>
          </a:bodyPr>
          <a:lstStyle/>
          <a:p>
            <a:r>
              <a:rPr lang="ja-JP" altLang="en-US" dirty="0"/>
              <a:t>視覚刺激</a:t>
            </a:r>
            <a:r>
              <a:rPr lang="en-US" altLang="ja-JP" dirty="0"/>
              <a:t>7</a:t>
            </a:r>
            <a:endParaRPr lang="zh-CN" altLang="en-US" dirty="0"/>
          </a:p>
        </p:txBody>
      </p:sp>
      <p:sp>
        <p:nvSpPr>
          <p:cNvPr id="44" name="文本框 43">
            <a:extLst>
              <a:ext uri="{FF2B5EF4-FFF2-40B4-BE49-F238E27FC236}">
                <a16:creationId xmlns:a16="http://schemas.microsoft.com/office/drawing/2014/main" id="{B1611398-CB36-D72E-05AB-B106D8CEB03A}"/>
              </a:ext>
            </a:extLst>
          </p:cNvPr>
          <p:cNvSpPr txBox="1"/>
          <p:nvPr/>
        </p:nvSpPr>
        <p:spPr>
          <a:xfrm>
            <a:off x="9870375" y="5688719"/>
            <a:ext cx="1236236" cy="369332"/>
          </a:xfrm>
          <a:prstGeom prst="rect">
            <a:avLst/>
          </a:prstGeom>
          <a:noFill/>
        </p:spPr>
        <p:txBody>
          <a:bodyPr wrap="none" rtlCol="0">
            <a:spAutoFit/>
          </a:bodyPr>
          <a:lstStyle/>
          <a:p>
            <a:r>
              <a:rPr lang="ja-JP" altLang="en-US" dirty="0"/>
              <a:t>視覚刺激</a:t>
            </a:r>
            <a:r>
              <a:rPr lang="en-US" altLang="ja-JP" dirty="0"/>
              <a:t>8</a:t>
            </a:r>
            <a:endParaRPr lang="zh-CN" altLang="en-US" dirty="0"/>
          </a:p>
        </p:txBody>
      </p:sp>
    </p:spTree>
    <p:extLst>
      <p:ext uri="{BB962C8B-B14F-4D97-AF65-F5344CB8AC3E}">
        <p14:creationId xmlns:p14="http://schemas.microsoft.com/office/powerpoint/2010/main" val="146544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0934AF-F6D4-C96A-2467-96ACA14D5527}"/>
              </a:ext>
            </a:extLst>
          </p:cNvPr>
          <p:cNvSpPr>
            <a:spLocks noGrp="1"/>
          </p:cNvSpPr>
          <p:nvPr>
            <p:ph type="title"/>
          </p:nvPr>
        </p:nvSpPr>
        <p:spPr>
          <a:xfrm>
            <a:off x="2129375" y="478603"/>
            <a:ext cx="4455575" cy="970017"/>
          </a:xfrm>
        </p:spPr>
        <p:txBody>
          <a:bodyPr>
            <a:normAutofit/>
          </a:bodyPr>
          <a:lstStyle/>
          <a:p>
            <a:r>
              <a:rPr lang="ja-JP" altLang="en-US" sz="5400" dirty="0">
                <a:latin typeface="MS Gothic" panose="020B0609070205080204" pitchFamily="49" charset="-128"/>
                <a:ea typeface="MS Gothic" panose="020B0609070205080204" pitchFamily="49" charset="-128"/>
              </a:rPr>
              <a:t>はじめに</a:t>
            </a:r>
            <a:endParaRPr lang="zh-CN" altLang="en-US" sz="5400" dirty="0">
              <a:latin typeface="MS Gothic" panose="020B0609070205080204" pitchFamily="49" charset="-128"/>
              <a:ea typeface="MS Gothic" panose="020B0609070205080204" pitchFamily="49" charset="-128"/>
            </a:endParaRPr>
          </a:p>
        </p:txBody>
      </p:sp>
      <p:sp>
        <p:nvSpPr>
          <p:cNvPr id="3" name="内容占位符 2">
            <a:extLst>
              <a:ext uri="{FF2B5EF4-FFF2-40B4-BE49-F238E27FC236}">
                <a16:creationId xmlns:a16="http://schemas.microsoft.com/office/drawing/2014/main" id="{DA9EBD38-0044-1166-43E9-18F502718A69}"/>
              </a:ext>
            </a:extLst>
          </p:cNvPr>
          <p:cNvSpPr>
            <a:spLocks noGrp="1"/>
          </p:cNvSpPr>
          <p:nvPr>
            <p:ph idx="1"/>
          </p:nvPr>
        </p:nvSpPr>
        <p:spPr>
          <a:xfrm>
            <a:off x="1509182" y="1716248"/>
            <a:ext cx="10009803" cy="4917755"/>
          </a:xfrm>
        </p:spPr>
        <p:txBody>
          <a:bodyPr>
            <a:normAutofit fontScale="85000" lnSpcReduction="20000"/>
          </a:bodyPr>
          <a:lstStyle/>
          <a:p>
            <a:r>
              <a:rPr lang="ja-JP" altLang="en-US" sz="3000" dirty="0">
                <a:solidFill>
                  <a:schemeClr val="tx1"/>
                </a:solidFill>
                <a:latin typeface="MS Mincho" panose="02020609040205080304" pitchFamily="49" charset="-128"/>
                <a:ea typeface="MS Mincho" panose="02020609040205080304" pitchFamily="49" charset="-128"/>
                <a:cs typeface="Calibri" panose="020F0502020204030204" pitchFamily="34" charset="0"/>
              </a:rPr>
              <a:t>背景</a:t>
            </a:r>
            <a:endParaRPr lang="en-US" altLang="ja-JP" sz="3000" dirty="0">
              <a:solidFill>
                <a:schemeClr val="tx1"/>
              </a:solidFill>
              <a:latin typeface="MS Mincho" panose="02020609040205080304" pitchFamily="49" charset="-128"/>
              <a:ea typeface="MS Mincho" panose="02020609040205080304" pitchFamily="49" charset="-128"/>
              <a:cs typeface="Calibri" panose="020F0502020204030204" pitchFamily="34" charset="0"/>
            </a:endParaRPr>
          </a:p>
          <a:p>
            <a:pPr lvl="1"/>
            <a:r>
              <a:rPr lang="en-US" altLang="ja-JP" sz="2800" dirty="0">
                <a:solidFill>
                  <a:schemeClr val="tx1"/>
                </a:solidFill>
                <a:latin typeface="MS Mincho" panose="02020609040205080304" pitchFamily="49" charset="-128"/>
                <a:ea typeface="MS Mincho" panose="02020609040205080304" pitchFamily="49" charset="-128"/>
              </a:rPr>
              <a:t>VR</a:t>
            </a:r>
            <a:r>
              <a:rPr lang="ja-JP" altLang="en-US" sz="2800" dirty="0">
                <a:solidFill>
                  <a:schemeClr val="tx1"/>
                </a:solidFill>
                <a:latin typeface="MS Mincho" panose="02020609040205080304" pitchFamily="49" charset="-128"/>
                <a:ea typeface="MS Mincho" panose="02020609040205080304" pitchFamily="49" charset="-128"/>
              </a:rPr>
              <a:t>デバイスの普及により，利用者のプライバシ保護が重要な課題として顕在化し、安全かつ低負担な認証方式が求められている</a:t>
            </a:r>
            <a:endParaRPr lang="en-US" altLang="ja-JP" sz="2800" dirty="0">
              <a:solidFill>
                <a:schemeClr val="tx1"/>
              </a:solidFill>
              <a:latin typeface="MS Mincho" panose="02020609040205080304" pitchFamily="49" charset="-128"/>
              <a:ea typeface="MS Mincho" panose="02020609040205080304" pitchFamily="49" charset="-128"/>
            </a:endParaRPr>
          </a:p>
          <a:p>
            <a:r>
              <a:rPr lang="ja-JP" altLang="en-US" sz="3000" dirty="0">
                <a:solidFill>
                  <a:schemeClr val="tx1"/>
                </a:solidFill>
                <a:latin typeface="MS Mincho" panose="02020609040205080304" pitchFamily="49" charset="-128"/>
                <a:ea typeface="MS Mincho" panose="02020609040205080304" pitchFamily="49" charset="-128"/>
                <a:cs typeface="Calibri" panose="020F0502020204030204" pitchFamily="34" charset="0"/>
              </a:rPr>
              <a:t>既存研究</a:t>
            </a:r>
            <a:endParaRPr lang="en-US" altLang="ja-JP" sz="3000" dirty="0">
              <a:solidFill>
                <a:schemeClr val="tx1"/>
              </a:solidFill>
              <a:latin typeface="MS Mincho" panose="02020609040205080304" pitchFamily="49" charset="-128"/>
              <a:ea typeface="MS Mincho" panose="02020609040205080304" pitchFamily="49" charset="-128"/>
              <a:cs typeface="Calibri" panose="020F0502020204030204" pitchFamily="34" charset="0"/>
            </a:endParaRPr>
          </a:p>
          <a:p>
            <a:pPr lvl="1"/>
            <a:r>
              <a:rPr lang="ja-JP" altLang="en-US" sz="2800" dirty="0">
                <a:solidFill>
                  <a:schemeClr val="tx1"/>
                </a:solidFill>
                <a:latin typeface="MS Mincho" panose="02020609040205080304" pitchFamily="49" charset="-128"/>
                <a:ea typeface="MS Mincho" panose="02020609040205080304" pitchFamily="49" charset="-128"/>
              </a:rPr>
              <a:t>非</a:t>
            </a:r>
            <a:r>
              <a:rPr lang="en-US" altLang="ja-JP" sz="2800" dirty="0">
                <a:solidFill>
                  <a:schemeClr val="tx1"/>
                </a:solidFill>
                <a:latin typeface="MS Mincho" panose="02020609040205080304" pitchFamily="49" charset="-128"/>
                <a:ea typeface="MS Mincho" panose="02020609040205080304" pitchFamily="49" charset="-128"/>
              </a:rPr>
              <a:t>VR</a:t>
            </a:r>
            <a:r>
              <a:rPr lang="ja-JP" altLang="en-US" sz="2800" dirty="0">
                <a:solidFill>
                  <a:schemeClr val="tx1"/>
                </a:solidFill>
                <a:latin typeface="MS Mincho" panose="02020609040205080304" pitchFamily="49" charset="-128"/>
                <a:ea typeface="MS Mincho" panose="02020609040205080304" pitchFamily="49" charset="-128"/>
              </a:rPr>
              <a:t>デバイス：</a:t>
            </a:r>
            <a:r>
              <a:rPr lang="en-US" altLang="ja-JP" sz="2800" dirty="0">
                <a:solidFill>
                  <a:schemeClr val="tx1"/>
                </a:solidFill>
                <a:latin typeface="MS Mincho" panose="02020609040205080304" pitchFamily="49" charset="-128"/>
                <a:ea typeface="MS Mincho" panose="02020609040205080304" pitchFamily="49" charset="-128"/>
              </a:rPr>
              <a:t>PIN</a:t>
            </a:r>
            <a:r>
              <a:rPr lang="ja-JP" altLang="en-US" sz="2800" dirty="0">
                <a:solidFill>
                  <a:schemeClr val="tx1"/>
                </a:solidFill>
                <a:latin typeface="MS Mincho" panose="02020609040205080304" pitchFamily="49" charset="-128"/>
                <a:ea typeface="MS Mincho" panose="02020609040205080304" pitchFamily="49" charset="-128"/>
              </a:rPr>
              <a:t>・パターンロック・指紋認証・顔認証等</a:t>
            </a:r>
            <a:endParaRPr lang="en-US" altLang="ja-JP" sz="2800" dirty="0">
              <a:solidFill>
                <a:schemeClr val="tx1"/>
              </a:solidFill>
              <a:latin typeface="MS Mincho" panose="02020609040205080304" pitchFamily="49" charset="-128"/>
              <a:ea typeface="MS Mincho" panose="02020609040205080304" pitchFamily="49" charset="-128"/>
            </a:endParaRPr>
          </a:p>
          <a:p>
            <a:pPr lvl="1"/>
            <a:r>
              <a:rPr lang="en-US" altLang="ja-JP" sz="2800" dirty="0">
                <a:solidFill>
                  <a:schemeClr val="tx1"/>
                </a:solidFill>
                <a:latin typeface="MS Mincho" panose="02020609040205080304" pitchFamily="49" charset="-128"/>
                <a:ea typeface="MS Mincho" panose="02020609040205080304" pitchFamily="49" charset="-128"/>
              </a:rPr>
              <a:t>VR</a:t>
            </a:r>
            <a:r>
              <a:rPr lang="ja-JP" altLang="en-US" sz="2800" dirty="0">
                <a:solidFill>
                  <a:schemeClr val="tx1"/>
                </a:solidFill>
                <a:latin typeface="MS Mincho" panose="02020609040205080304" pitchFamily="49" charset="-128"/>
                <a:ea typeface="MS Mincho" panose="02020609040205080304" pitchFamily="49" charset="-128"/>
              </a:rPr>
              <a:t>デバイス：知人顔と他人顔の提示による事象関連瞳孔反応を用いた手法等</a:t>
            </a:r>
            <a:endParaRPr lang="en-US" altLang="ja-JP" sz="2800" dirty="0">
              <a:solidFill>
                <a:schemeClr val="tx1"/>
              </a:solidFill>
              <a:latin typeface="MS Mincho" panose="02020609040205080304" pitchFamily="49" charset="-128"/>
              <a:ea typeface="MS Mincho" panose="02020609040205080304" pitchFamily="49" charset="-128"/>
            </a:endParaRPr>
          </a:p>
          <a:p>
            <a:r>
              <a:rPr lang="ja-JP" altLang="en-US" sz="3000" dirty="0">
                <a:solidFill>
                  <a:schemeClr val="tx1"/>
                </a:solidFill>
                <a:latin typeface="MS Mincho" panose="02020609040205080304" pitchFamily="49" charset="-128"/>
                <a:ea typeface="MS Mincho" panose="02020609040205080304" pitchFamily="49" charset="-128"/>
                <a:cs typeface="Calibri" panose="020F0502020204030204" pitchFamily="34" charset="0"/>
              </a:rPr>
              <a:t>課題</a:t>
            </a:r>
            <a:endParaRPr lang="en-US" altLang="ja-JP" sz="3000" dirty="0">
              <a:solidFill>
                <a:schemeClr val="tx1"/>
              </a:solidFill>
              <a:latin typeface="MS Mincho" panose="02020609040205080304" pitchFamily="49" charset="-128"/>
              <a:ea typeface="MS Mincho" panose="02020609040205080304" pitchFamily="49" charset="-128"/>
              <a:cs typeface="Calibri" panose="020F0502020204030204" pitchFamily="34" charset="0"/>
            </a:endParaRPr>
          </a:p>
          <a:p>
            <a:pPr lvl="1"/>
            <a:r>
              <a:rPr lang="ja-JP" altLang="en-US" sz="2800" dirty="0">
                <a:solidFill>
                  <a:schemeClr val="tx1"/>
                </a:solidFill>
                <a:latin typeface="MS Mincho" panose="02020609040205080304" pitchFamily="49" charset="-128"/>
                <a:ea typeface="MS Mincho" panose="02020609040205080304" pitchFamily="49" charset="-128"/>
              </a:rPr>
              <a:t>非</a:t>
            </a:r>
            <a:r>
              <a:rPr lang="en-US" altLang="ja-JP" sz="2800" dirty="0">
                <a:solidFill>
                  <a:schemeClr val="tx1"/>
                </a:solidFill>
                <a:latin typeface="MS Mincho" panose="02020609040205080304" pitchFamily="49" charset="-128"/>
                <a:ea typeface="MS Mincho" panose="02020609040205080304" pitchFamily="49" charset="-128"/>
              </a:rPr>
              <a:t>VR</a:t>
            </a:r>
            <a:r>
              <a:rPr lang="ja-JP" altLang="en-US" sz="2800" dirty="0">
                <a:solidFill>
                  <a:schemeClr val="tx1"/>
                </a:solidFill>
                <a:latin typeface="MS Mincho" panose="02020609040205080304" pitchFamily="49" charset="-128"/>
                <a:ea typeface="MS Mincho" panose="02020609040205080304" pitchFamily="49" charset="-128"/>
              </a:rPr>
              <a:t>向け認証は</a:t>
            </a:r>
            <a:r>
              <a:rPr lang="en-US" altLang="ja-JP" sz="2800" dirty="0">
                <a:solidFill>
                  <a:schemeClr val="tx1"/>
                </a:solidFill>
                <a:latin typeface="MS Mincho" panose="02020609040205080304" pitchFamily="49" charset="-128"/>
                <a:ea typeface="MS Mincho" panose="02020609040205080304" pitchFamily="49" charset="-128"/>
              </a:rPr>
              <a:t>VR</a:t>
            </a:r>
            <a:r>
              <a:rPr lang="ja-JP" altLang="en-US" sz="2800" dirty="0">
                <a:solidFill>
                  <a:schemeClr val="tx1"/>
                </a:solidFill>
                <a:latin typeface="MS Mincho" panose="02020609040205080304" pitchFamily="49" charset="-128"/>
                <a:ea typeface="MS Mincho" panose="02020609040205080304" pitchFamily="49" charset="-128"/>
              </a:rPr>
              <a:t>環境にそのまま移植できず，操作性・安全性の観点で制約される</a:t>
            </a:r>
            <a:endParaRPr lang="en-US" altLang="ja-JP" sz="2800" dirty="0">
              <a:solidFill>
                <a:schemeClr val="tx1"/>
              </a:solidFill>
              <a:latin typeface="MS Mincho" panose="02020609040205080304" pitchFamily="49" charset="-128"/>
              <a:ea typeface="MS Mincho" panose="02020609040205080304" pitchFamily="49" charset="-128"/>
            </a:endParaRPr>
          </a:p>
          <a:p>
            <a:pPr lvl="1"/>
            <a:r>
              <a:rPr lang="ja-JP" altLang="en-US" sz="2800" dirty="0">
                <a:solidFill>
                  <a:schemeClr val="tx1"/>
                </a:solidFill>
                <a:latin typeface="MS Mincho" panose="02020609040205080304" pitchFamily="49" charset="-128"/>
                <a:ea typeface="MS Mincho" panose="02020609040205080304" pitchFamily="49" charset="-128"/>
              </a:rPr>
              <a:t>生体・行動センサを用いる手法は追加ハードウェアの実装コストが高く普及が困難</a:t>
            </a:r>
            <a:endParaRPr lang="en-US" altLang="zh-CN" sz="2800" dirty="0">
              <a:solidFill>
                <a:schemeClr val="tx1"/>
              </a:solidFill>
              <a:latin typeface="MS Mincho" panose="02020609040205080304" pitchFamily="49" charset="-128"/>
              <a:ea typeface="MS Mincho" panose="02020609040205080304" pitchFamily="49" charset="-128"/>
              <a:cs typeface="Calibri" panose="020F0502020204030204" pitchFamily="34" charset="0"/>
            </a:endParaRPr>
          </a:p>
          <a:p>
            <a:endParaRPr lang="en-US" altLang="zh-CN" sz="2800" dirty="0">
              <a:solidFill>
                <a:schemeClr val="tx1"/>
              </a:solidFill>
              <a:latin typeface="MS Mincho" panose="02020609040205080304" pitchFamily="49" charset="-128"/>
              <a:ea typeface="MS Mincho" panose="02020609040205080304" pitchFamily="49" charset="-128"/>
              <a:cs typeface="Calibri" panose="020F0502020204030204" pitchFamily="34" charset="0"/>
            </a:endParaRPr>
          </a:p>
          <a:p>
            <a:endParaRPr lang="zh-CN" altLang="en-US" sz="2800" dirty="0">
              <a:solidFill>
                <a:schemeClr val="tx1"/>
              </a:solidFill>
              <a:latin typeface="MS Mincho" panose="02020609040205080304" pitchFamily="49" charset="-128"/>
              <a:ea typeface="MS Mincho" panose="02020609040205080304" pitchFamily="49" charset="-128"/>
              <a:cs typeface="Calibri" panose="020F0502020204030204" pitchFamily="34" charset="0"/>
            </a:endParaRPr>
          </a:p>
        </p:txBody>
      </p:sp>
      <p:sp>
        <p:nvSpPr>
          <p:cNvPr id="8" name="灯片编号占位符 6">
            <a:extLst>
              <a:ext uri="{FF2B5EF4-FFF2-40B4-BE49-F238E27FC236}">
                <a16:creationId xmlns:a16="http://schemas.microsoft.com/office/drawing/2014/main" id="{25E3B6C1-01B8-087D-5C07-76B6E8B24D53}"/>
              </a:ext>
            </a:extLst>
          </p:cNvPr>
          <p:cNvSpPr txBox="1">
            <a:spLocks/>
          </p:cNvSpPr>
          <p:nvPr/>
        </p:nvSpPr>
        <p:spPr bwMode="gray">
          <a:xfrm>
            <a:off x="881148" y="781050"/>
            <a:ext cx="628035"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BF57005C-5004-451B-A854-823364E9B746}" type="slidenum">
              <a:rPr lang="zh-CN" altLang="en-US" sz="3200" smtClean="0">
                <a:solidFill>
                  <a:schemeClr val="tx1"/>
                </a:solidFill>
              </a:rPr>
              <a:pPr algn="l"/>
              <a:t>2</a:t>
            </a:fld>
            <a:endParaRPr lang="zh-CN" altLang="en-US" sz="3200" dirty="0">
              <a:solidFill>
                <a:schemeClr val="tx1"/>
              </a:solidFill>
            </a:endParaRPr>
          </a:p>
        </p:txBody>
      </p:sp>
    </p:spTree>
    <p:extLst>
      <p:ext uri="{BB962C8B-B14F-4D97-AF65-F5344CB8AC3E}">
        <p14:creationId xmlns:p14="http://schemas.microsoft.com/office/powerpoint/2010/main" val="4050657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943E1-0060-9E8F-647D-8FF91B8B4AC9}"/>
            </a:ext>
          </a:extLst>
        </p:cNvPr>
        <p:cNvGrpSpPr/>
        <p:nvPr/>
      </p:nvGrpSpPr>
      <p:grpSpPr>
        <a:xfrm>
          <a:off x="0" y="0"/>
          <a:ext cx="0" cy="0"/>
          <a:chOff x="0" y="0"/>
          <a:chExt cx="0" cy="0"/>
        </a:xfrm>
      </p:grpSpPr>
      <p:sp>
        <p:nvSpPr>
          <p:cNvPr id="132" name="灯片编号占位符 6">
            <a:extLst>
              <a:ext uri="{FF2B5EF4-FFF2-40B4-BE49-F238E27FC236}">
                <a16:creationId xmlns:a16="http://schemas.microsoft.com/office/drawing/2014/main" id="{55B21E22-EE19-8124-5440-0B365BE66B47}"/>
              </a:ext>
            </a:extLst>
          </p:cNvPr>
          <p:cNvSpPr txBox="1">
            <a:spLocks/>
          </p:cNvSpPr>
          <p:nvPr/>
        </p:nvSpPr>
        <p:spPr bwMode="gray">
          <a:xfrm>
            <a:off x="881148" y="781050"/>
            <a:ext cx="628035"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BF57005C-5004-451B-A854-823364E9B746}" type="slidenum">
              <a:rPr lang="zh-CN" altLang="en-US" sz="3200" smtClean="0">
                <a:solidFill>
                  <a:schemeClr val="tx1"/>
                </a:solidFill>
              </a:rPr>
              <a:pPr algn="l"/>
              <a:t>3</a:t>
            </a:fld>
            <a:endParaRPr lang="zh-CN" altLang="en-US" sz="3200" dirty="0">
              <a:solidFill>
                <a:schemeClr val="tx1"/>
              </a:solidFill>
            </a:endParaRPr>
          </a:p>
        </p:txBody>
      </p:sp>
      <p:sp>
        <p:nvSpPr>
          <p:cNvPr id="2" name="标题 1">
            <a:extLst>
              <a:ext uri="{FF2B5EF4-FFF2-40B4-BE49-F238E27FC236}">
                <a16:creationId xmlns:a16="http://schemas.microsoft.com/office/drawing/2014/main" id="{2032037D-94C8-BCC4-5FAC-860226878BFF}"/>
              </a:ext>
            </a:extLst>
          </p:cNvPr>
          <p:cNvSpPr>
            <a:spLocks noGrp="1"/>
          </p:cNvSpPr>
          <p:nvPr>
            <p:ph type="title"/>
          </p:nvPr>
        </p:nvSpPr>
        <p:spPr>
          <a:xfrm>
            <a:off x="2129375" y="478603"/>
            <a:ext cx="4455575" cy="970017"/>
          </a:xfrm>
        </p:spPr>
        <p:txBody>
          <a:bodyPr>
            <a:normAutofit/>
          </a:bodyPr>
          <a:lstStyle/>
          <a:p>
            <a:r>
              <a:rPr lang="ja-JP" altLang="en-US" sz="5400" dirty="0">
                <a:latin typeface="MS Gothic" panose="020B0609070205080204" pitchFamily="49" charset="-128"/>
                <a:ea typeface="MS Gothic" panose="020B0609070205080204" pitchFamily="49" charset="-128"/>
              </a:rPr>
              <a:t>提案手法</a:t>
            </a:r>
            <a:endParaRPr lang="zh-CN" altLang="en-US" sz="5400" dirty="0">
              <a:latin typeface="MS Gothic" panose="020B0609070205080204" pitchFamily="49" charset="-128"/>
              <a:ea typeface="MS Gothic" panose="020B0609070205080204" pitchFamily="49" charset="-128"/>
            </a:endParaRPr>
          </a:p>
        </p:txBody>
      </p:sp>
      <p:sp>
        <p:nvSpPr>
          <p:cNvPr id="8" name="内容占位符 2">
            <a:extLst>
              <a:ext uri="{FF2B5EF4-FFF2-40B4-BE49-F238E27FC236}">
                <a16:creationId xmlns:a16="http://schemas.microsoft.com/office/drawing/2014/main" id="{71BA8190-1431-0A2E-5567-01A6853473E4}"/>
              </a:ext>
            </a:extLst>
          </p:cNvPr>
          <p:cNvSpPr>
            <a:spLocks noGrp="1"/>
          </p:cNvSpPr>
          <p:nvPr>
            <p:ph idx="1"/>
          </p:nvPr>
        </p:nvSpPr>
        <p:spPr>
          <a:xfrm>
            <a:off x="1509183" y="1716248"/>
            <a:ext cx="5244878" cy="5322791"/>
          </a:xfrm>
        </p:spPr>
        <p:txBody>
          <a:bodyPr>
            <a:normAutofit/>
          </a:bodyPr>
          <a:lstStyle/>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無意識的な瞳孔の収縮・拡張反応を用いた新たな個人識別手法を提案する</a:t>
            </a:r>
            <a:endPar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endParaRPr>
          </a:p>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提案手法概要</a:t>
            </a:r>
          </a:p>
          <a:p>
            <a:pPr marL="971550" lvl="1" indent="-514350">
              <a:buFont typeface="+mj-lt"/>
              <a:buAutoNum type="arabicPeriod"/>
            </a:pPr>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正規ユーザ登録時に視覚刺激を提示し、瞳孔径変化を取得</a:t>
            </a:r>
          </a:p>
          <a:p>
            <a:pPr marL="971550" lvl="1" indent="-514350">
              <a:buFont typeface="+mj-lt"/>
              <a:buAutoNum type="arabicPeriod"/>
            </a:pPr>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複数時系列の</a:t>
            </a:r>
            <a:r>
              <a:rPr lang="en-US" altLang="ja-JP"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DBA</a:t>
            </a:r>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を生成</a:t>
            </a:r>
            <a:endParaRPr lang="en-US" altLang="ja-JP" sz="2400" dirty="0">
              <a:solidFill>
                <a:schemeClr val="tx1"/>
              </a:solidFill>
              <a:latin typeface="MS Mincho" panose="02020609040205080304" pitchFamily="49" charset="-128"/>
              <a:ea typeface="MS Mincho" panose="02020609040205080304" pitchFamily="49" charset="-128"/>
              <a:cs typeface="Calibri" panose="020F0502020204030204" pitchFamily="34" charset="0"/>
            </a:endParaRPr>
          </a:p>
          <a:p>
            <a:pPr marL="971550" lvl="1" indent="-514350">
              <a:buFont typeface="+mj-lt"/>
              <a:buAutoNum type="arabicPeriod"/>
            </a:pPr>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この</a:t>
            </a:r>
            <a:r>
              <a:rPr lang="en-US" altLang="ja-JP"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DBA</a:t>
            </a:r>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と全てのユーザの瞳孔径時系列と</a:t>
            </a:r>
            <a:r>
              <a:rPr lang="en-US" altLang="ja-JP"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DTW</a:t>
            </a:r>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距離を計算</a:t>
            </a:r>
          </a:p>
          <a:p>
            <a:pPr marL="971550" lvl="1" indent="-514350">
              <a:buFont typeface="+mj-lt"/>
              <a:buAutoNum type="arabicPeriod"/>
            </a:pPr>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十分に正規ユーザを区別できる</a:t>
            </a:r>
            <a:r>
              <a:rPr lang="en-US" altLang="ja-JP"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DTW</a:t>
            </a:r>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距離の閾値を決定する</a:t>
            </a:r>
          </a:p>
        </p:txBody>
      </p:sp>
      <p:grpSp>
        <p:nvGrpSpPr>
          <p:cNvPr id="10" name="组合 9">
            <a:extLst>
              <a:ext uri="{FF2B5EF4-FFF2-40B4-BE49-F238E27FC236}">
                <a16:creationId xmlns:a16="http://schemas.microsoft.com/office/drawing/2014/main" id="{A3E9471D-D23A-9076-9205-48071B108415}"/>
              </a:ext>
            </a:extLst>
          </p:cNvPr>
          <p:cNvGrpSpPr/>
          <p:nvPr/>
        </p:nvGrpSpPr>
        <p:grpSpPr>
          <a:xfrm>
            <a:off x="6652413" y="1716248"/>
            <a:ext cx="5431325" cy="3570018"/>
            <a:chOff x="6275915" y="2495550"/>
            <a:chExt cx="5804899" cy="3815569"/>
          </a:xfrm>
        </p:grpSpPr>
        <p:sp>
          <p:nvSpPr>
            <p:cNvPr id="19" name="文本框 18">
              <a:extLst>
                <a:ext uri="{FF2B5EF4-FFF2-40B4-BE49-F238E27FC236}">
                  <a16:creationId xmlns:a16="http://schemas.microsoft.com/office/drawing/2014/main" id="{5F18F582-92C9-B405-039B-708ABC54A00D}"/>
                </a:ext>
              </a:extLst>
            </p:cNvPr>
            <p:cNvSpPr txBox="1"/>
            <p:nvPr/>
          </p:nvSpPr>
          <p:spPr>
            <a:xfrm>
              <a:off x="7129851" y="5941787"/>
              <a:ext cx="530915" cy="369332"/>
            </a:xfrm>
            <a:prstGeom prst="rect">
              <a:avLst/>
            </a:prstGeom>
            <a:noFill/>
          </p:spPr>
          <p:txBody>
            <a:bodyPr wrap="none" rtlCol="0">
              <a:spAutoFit/>
            </a:bodyPr>
            <a:lstStyle/>
            <a:p>
              <a:pPr marL="342900" indent="-342900">
                <a:buFont typeface="+mj-lt"/>
                <a:buAutoNum type="arabicPeriod"/>
              </a:pPr>
              <a:endParaRPr lang="en-US" altLang="zh-CN" dirty="0">
                <a:latin typeface="Calibri" panose="020F0502020204030204" pitchFamily="34" charset="0"/>
                <a:ea typeface="Calibri" panose="020F0502020204030204" pitchFamily="34" charset="0"/>
                <a:cs typeface="Calibri" panose="020F0502020204030204" pitchFamily="34" charset="0"/>
              </a:endParaRPr>
            </a:p>
          </p:txBody>
        </p:sp>
        <p:sp>
          <p:nvSpPr>
            <p:cNvPr id="22" name="矩形 21">
              <a:extLst>
                <a:ext uri="{FF2B5EF4-FFF2-40B4-BE49-F238E27FC236}">
                  <a16:creationId xmlns:a16="http://schemas.microsoft.com/office/drawing/2014/main" id="{D62AA912-ADA1-4E8A-DC39-D632574EA14B}"/>
                </a:ext>
              </a:extLst>
            </p:cNvPr>
            <p:cNvSpPr/>
            <p:nvPr/>
          </p:nvSpPr>
          <p:spPr>
            <a:xfrm>
              <a:off x="6275915" y="2495550"/>
              <a:ext cx="5804899" cy="3484178"/>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45" name="箭头: 右 44">
              <a:extLst>
                <a:ext uri="{FF2B5EF4-FFF2-40B4-BE49-F238E27FC236}">
                  <a16:creationId xmlns:a16="http://schemas.microsoft.com/office/drawing/2014/main" id="{46B0F197-5D5C-8D8E-F631-E6150615A050}"/>
                </a:ext>
              </a:extLst>
            </p:cNvPr>
            <p:cNvSpPr/>
            <p:nvPr/>
          </p:nvSpPr>
          <p:spPr>
            <a:xfrm>
              <a:off x="9020280" y="3254152"/>
              <a:ext cx="261252" cy="203227"/>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latin typeface="Calibri" panose="020F0502020204030204" pitchFamily="34" charset="0"/>
                <a:cs typeface="Calibri" panose="020F0502020204030204" pitchFamily="34" charset="0"/>
              </a:endParaRPr>
            </a:p>
          </p:txBody>
        </p:sp>
        <p:sp>
          <p:nvSpPr>
            <p:cNvPr id="50" name="箭头: 右 49">
              <a:extLst>
                <a:ext uri="{FF2B5EF4-FFF2-40B4-BE49-F238E27FC236}">
                  <a16:creationId xmlns:a16="http://schemas.microsoft.com/office/drawing/2014/main" id="{F63DECA0-5F99-58C6-1711-AC2CC01306E4}"/>
                </a:ext>
              </a:extLst>
            </p:cNvPr>
            <p:cNvSpPr/>
            <p:nvPr/>
          </p:nvSpPr>
          <p:spPr>
            <a:xfrm rot="5400000">
              <a:off x="10591241" y="4108580"/>
              <a:ext cx="261252" cy="203227"/>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latin typeface="Calibri" panose="020F0502020204030204" pitchFamily="34" charset="0"/>
                <a:cs typeface="Calibri" panose="020F0502020204030204" pitchFamily="34" charset="0"/>
              </a:endParaRPr>
            </a:p>
          </p:txBody>
        </p:sp>
        <p:sp>
          <p:nvSpPr>
            <p:cNvPr id="51" name="箭头: 右 50">
              <a:extLst>
                <a:ext uri="{FF2B5EF4-FFF2-40B4-BE49-F238E27FC236}">
                  <a16:creationId xmlns:a16="http://schemas.microsoft.com/office/drawing/2014/main" id="{77E011C2-09A8-617D-078D-7E850C0CF51B}"/>
                </a:ext>
              </a:extLst>
            </p:cNvPr>
            <p:cNvSpPr/>
            <p:nvPr/>
          </p:nvSpPr>
          <p:spPr>
            <a:xfrm rot="10800000">
              <a:off x="9021990" y="5083904"/>
              <a:ext cx="261252" cy="203227"/>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latin typeface="Calibri" panose="020F0502020204030204" pitchFamily="34" charset="0"/>
                <a:cs typeface="Calibri" panose="020F0502020204030204" pitchFamily="34" charset="0"/>
              </a:endParaRPr>
            </a:p>
          </p:txBody>
        </p:sp>
        <p:sp>
          <p:nvSpPr>
            <p:cNvPr id="53" name="矩形: 圆角 52">
              <a:extLst>
                <a:ext uri="{FF2B5EF4-FFF2-40B4-BE49-F238E27FC236}">
                  <a16:creationId xmlns:a16="http://schemas.microsoft.com/office/drawing/2014/main" id="{70C47A30-FA2A-7BF7-6D9D-471B82FE5F8B}"/>
                </a:ext>
              </a:extLst>
            </p:cNvPr>
            <p:cNvSpPr/>
            <p:nvPr/>
          </p:nvSpPr>
          <p:spPr>
            <a:xfrm>
              <a:off x="6326200" y="2558059"/>
              <a:ext cx="2654993" cy="1504623"/>
            </a:xfrm>
            <a:prstGeom prst="roundRect">
              <a:avLst/>
            </a:prstGeom>
            <a:solidFill>
              <a:schemeClr val="bg1"/>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dirty="0">
                <a:solidFill>
                  <a:schemeClr val="tx1"/>
                </a:solidFill>
                <a:latin typeface="Calibri" panose="020F0502020204030204" pitchFamily="34" charset="0"/>
                <a:cs typeface="Calibri" panose="020F0502020204030204" pitchFamily="34" charset="0"/>
              </a:endParaRPr>
            </a:p>
          </p:txBody>
        </p:sp>
        <p:sp>
          <p:nvSpPr>
            <p:cNvPr id="72" name="矩形 71">
              <a:extLst>
                <a:ext uri="{FF2B5EF4-FFF2-40B4-BE49-F238E27FC236}">
                  <a16:creationId xmlns:a16="http://schemas.microsoft.com/office/drawing/2014/main" id="{87B1EDCF-F3ED-C2AA-6743-F09E28369371}"/>
                </a:ext>
              </a:extLst>
            </p:cNvPr>
            <p:cNvSpPr/>
            <p:nvPr/>
          </p:nvSpPr>
          <p:spPr>
            <a:xfrm>
              <a:off x="6336902" y="2863194"/>
              <a:ext cx="2639043" cy="5199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pic>
          <p:nvPicPr>
            <p:cNvPr id="74" name="图片 73">
              <a:extLst>
                <a:ext uri="{FF2B5EF4-FFF2-40B4-BE49-F238E27FC236}">
                  <a16:creationId xmlns:a16="http://schemas.microsoft.com/office/drawing/2014/main" id="{529B14BC-6F5F-B54A-8B38-6EFFC2B37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8499" y="2974286"/>
              <a:ext cx="2070830" cy="975721"/>
            </a:xfrm>
            <a:prstGeom prst="rect">
              <a:avLst/>
            </a:prstGeom>
          </p:spPr>
        </p:pic>
        <p:sp>
          <p:nvSpPr>
            <p:cNvPr id="75" name="文本框 74">
              <a:extLst>
                <a:ext uri="{FF2B5EF4-FFF2-40B4-BE49-F238E27FC236}">
                  <a16:creationId xmlns:a16="http://schemas.microsoft.com/office/drawing/2014/main" id="{01FEF88E-C6F1-C89F-4D8C-60986F3F8E1E}"/>
                </a:ext>
              </a:extLst>
            </p:cNvPr>
            <p:cNvSpPr txBox="1"/>
            <p:nvPr/>
          </p:nvSpPr>
          <p:spPr>
            <a:xfrm>
              <a:off x="7070877" y="2536976"/>
              <a:ext cx="1210588" cy="338554"/>
            </a:xfrm>
            <a:prstGeom prst="rect">
              <a:avLst/>
            </a:prstGeom>
            <a:noFill/>
          </p:spPr>
          <p:txBody>
            <a:bodyPr wrap="none" rtlCol="0">
              <a:spAutoFit/>
            </a:bodyPr>
            <a:lstStyle/>
            <a:p>
              <a:r>
                <a:rPr lang="ja-JP" altLang="en-US" sz="1600" dirty="0">
                  <a:latin typeface="Calibri" panose="020F0502020204030204" pitchFamily="34" charset="0"/>
                  <a:ea typeface="Calibri" panose="020F0502020204030204" pitchFamily="34" charset="0"/>
                  <a:cs typeface="Calibri" panose="020F0502020204030204" pitchFamily="34" charset="0"/>
                </a:rPr>
                <a:t>データ収集</a:t>
              </a:r>
              <a:endParaRPr lang="zh-CN" altLang="en-US" sz="1600" dirty="0">
                <a:latin typeface="Calibri" panose="020F0502020204030204" pitchFamily="34" charset="0"/>
                <a:cs typeface="Calibri" panose="020F0502020204030204" pitchFamily="34" charset="0"/>
              </a:endParaRPr>
            </a:p>
          </p:txBody>
        </p:sp>
        <p:sp>
          <p:nvSpPr>
            <p:cNvPr id="76" name="矩形: 圆角 75">
              <a:extLst>
                <a:ext uri="{FF2B5EF4-FFF2-40B4-BE49-F238E27FC236}">
                  <a16:creationId xmlns:a16="http://schemas.microsoft.com/office/drawing/2014/main" id="{856890BD-354A-18DF-76D2-57F169DA7D18}"/>
                </a:ext>
              </a:extLst>
            </p:cNvPr>
            <p:cNvSpPr/>
            <p:nvPr/>
          </p:nvSpPr>
          <p:spPr>
            <a:xfrm>
              <a:off x="9326730" y="2556620"/>
              <a:ext cx="2697997" cy="1486455"/>
            </a:xfrm>
            <a:prstGeom prst="roundRect">
              <a:avLst/>
            </a:prstGeom>
            <a:solidFill>
              <a:schemeClr val="bg1"/>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dirty="0">
                <a:solidFill>
                  <a:schemeClr val="tx1"/>
                </a:solidFill>
                <a:latin typeface="Calibri" panose="020F0502020204030204" pitchFamily="34" charset="0"/>
                <a:cs typeface="Calibri" panose="020F0502020204030204" pitchFamily="34" charset="0"/>
              </a:endParaRPr>
            </a:p>
          </p:txBody>
        </p:sp>
        <p:grpSp>
          <p:nvGrpSpPr>
            <p:cNvPr id="92" name="组合 91">
              <a:extLst>
                <a:ext uri="{FF2B5EF4-FFF2-40B4-BE49-F238E27FC236}">
                  <a16:creationId xmlns:a16="http://schemas.microsoft.com/office/drawing/2014/main" id="{5D554D8B-8C23-F16C-13F8-91D9757892BA}"/>
                </a:ext>
              </a:extLst>
            </p:cNvPr>
            <p:cNvGrpSpPr/>
            <p:nvPr/>
          </p:nvGrpSpPr>
          <p:grpSpPr>
            <a:xfrm>
              <a:off x="9456840" y="3056667"/>
              <a:ext cx="996241" cy="907055"/>
              <a:chOff x="7036822" y="1101911"/>
              <a:chExt cx="1896903" cy="1713275"/>
            </a:xfrm>
          </p:grpSpPr>
          <p:pic>
            <p:nvPicPr>
              <p:cNvPr id="168" name="图片 167">
                <a:extLst>
                  <a:ext uri="{FF2B5EF4-FFF2-40B4-BE49-F238E27FC236}">
                    <a16:creationId xmlns:a16="http://schemas.microsoft.com/office/drawing/2014/main" id="{F276FE54-CBC5-D96D-805C-C3F07BDD6DE4}"/>
                  </a:ext>
                </a:extLst>
              </p:cNvPr>
              <p:cNvPicPr>
                <a:picLocks noChangeAspect="1"/>
              </p:cNvPicPr>
              <p:nvPr/>
            </p:nvPicPr>
            <p:blipFill>
              <a:blip r:embed="rId4"/>
              <a:stretch>
                <a:fillRect/>
              </a:stretch>
            </p:blipFill>
            <p:spPr>
              <a:xfrm>
                <a:off x="7037296" y="1108494"/>
                <a:ext cx="794971" cy="613996"/>
              </a:xfrm>
              <a:prstGeom prst="rect">
                <a:avLst/>
              </a:prstGeom>
            </p:spPr>
          </p:pic>
          <p:pic>
            <p:nvPicPr>
              <p:cNvPr id="169" name="图片 168">
                <a:extLst>
                  <a:ext uri="{FF2B5EF4-FFF2-40B4-BE49-F238E27FC236}">
                    <a16:creationId xmlns:a16="http://schemas.microsoft.com/office/drawing/2014/main" id="{75C3A14C-EC96-2823-54E7-D377FF1F9716}"/>
                  </a:ext>
                </a:extLst>
              </p:cNvPr>
              <p:cNvPicPr>
                <a:picLocks noChangeAspect="1"/>
              </p:cNvPicPr>
              <p:nvPr/>
            </p:nvPicPr>
            <p:blipFill>
              <a:blip r:embed="rId5"/>
              <a:stretch>
                <a:fillRect/>
              </a:stretch>
            </p:blipFill>
            <p:spPr>
              <a:xfrm>
                <a:off x="8141377" y="1101911"/>
                <a:ext cx="792348" cy="611969"/>
              </a:xfrm>
              <a:prstGeom prst="rect">
                <a:avLst/>
              </a:prstGeom>
            </p:spPr>
          </p:pic>
          <p:pic>
            <p:nvPicPr>
              <p:cNvPr id="170" name="图片 169">
                <a:extLst>
                  <a:ext uri="{FF2B5EF4-FFF2-40B4-BE49-F238E27FC236}">
                    <a16:creationId xmlns:a16="http://schemas.microsoft.com/office/drawing/2014/main" id="{4DC571B2-CEB4-4325-ADCC-997B54488D18}"/>
                  </a:ext>
                </a:extLst>
              </p:cNvPr>
              <p:cNvPicPr>
                <a:picLocks noChangeAspect="1"/>
              </p:cNvPicPr>
              <p:nvPr/>
            </p:nvPicPr>
            <p:blipFill>
              <a:blip r:embed="rId6"/>
              <a:stretch>
                <a:fillRect/>
              </a:stretch>
            </p:blipFill>
            <p:spPr>
              <a:xfrm>
                <a:off x="7036822" y="1801693"/>
                <a:ext cx="794970" cy="615756"/>
              </a:xfrm>
              <a:prstGeom prst="rect">
                <a:avLst/>
              </a:prstGeom>
            </p:spPr>
          </p:pic>
          <p:pic>
            <p:nvPicPr>
              <p:cNvPr id="171" name="图片 170">
                <a:extLst>
                  <a:ext uri="{FF2B5EF4-FFF2-40B4-BE49-F238E27FC236}">
                    <a16:creationId xmlns:a16="http://schemas.microsoft.com/office/drawing/2014/main" id="{F7E38CC1-3706-F549-63AB-DF09C130D0F6}"/>
                  </a:ext>
                </a:extLst>
              </p:cNvPr>
              <p:cNvPicPr>
                <a:picLocks noChangeAspect="1"/>
              </p:cNvPicPr>
              <p:nvPr/>
            </p:nvPicPr>
            <p:blipFill>
              <a:blip r:embed="rId7"/>
              <a:stretch>
                <a:fillRect/>
              </a:stretch>
            </p:blipFill>
            <p:spPr>
              <a:xfrm>
                <a:off x="8148400" y="1805427"/>
                <a:ext cx="785325" cy="608286"/>
              </a:xfrm>
              <a:prstGeom prst="rect">
                <a:avLst/>
              </a:prstGeom>
            </p:spPr>
          </p:pic>
          <p:sp>
            <p:nvSpPr>
              <p:cNvPr id="172" name="箭头: 右 171">
                <a:extLst>
                  <a:ext uri="{FF2B5EF4-FFF2-40B4-BE49-F238E27FC236}">
                    <a16:creationId xmlns:a16="http://schemas.microsoft.com/office/drawing/2014/main" id="{FAEC5175-A898-E261-AE22-C802D078D574}"/>
                  </a:ext>
                </a:extLst>
              </p:cNvPr>
              <p:cNvSpPr/>
              <p:nvPr/>
            </p:nvSpPr>
            <p:spPr>
              <a:xfrm>
                <a:off x="7847976" y="1319548"/>
                <a:ext cx="277691" cy="191888"/>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73" name="箭头: 右 172">
                <a:extLst>
                  <a:ext uri="{FF2B5EF4-FFF2-40B4-BE49-F238E27FC236}">
                    <a16:creationId xmlns:a16="http://schemas.microsoft.com/office/drawing/2014/main" id="{6AF9A263-F520-DBCD-7740-32F50EE782AE}"/>
                  </a:ext>
                </a:extLst>
              </p:cNvPr>
              <p:cNvSpPr/>
              <p:nvPr/>
            </p:nvSpPr>
            <p:spPr>
              <a:xfrm>
                <a:off x="7847976" y="2013626"/>
                <a:ext cx="277691" cy="191888"/>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74" name="文本框 173">
                <a:extLst>
                  <a:ext uri="{FF2B5EF4-FFF2-40B4-BE49-F238E27FC236}">
                    <a16:creationId xmlns:a16="http://schemas.microsoft.com/office/drawing/2014/main" id="{0FF775AE-DF2E-8170-4321-B33B0C1A9E9A}"/>
                  </a:ext>
                </a:extLst>
              </p:cNvPr>
              <p:cNvSpPr txBox="1"/>
              <p:nvPr/>
            </p:nvSpPr>
            <p:spPr>
              <a:xfrm>
                <a:off x="7283284" y="2117580"/>
                <a:ext cx="1056677" cy="697606"/>
              </a:xfrm>
              <a:prstGeom prst="rect">
                <a:avLst/>
              </a:prstGeom>
              <a:noFill/>
            </p:spPr>
            <p:txBody>
              <a:bodyPr wrap="non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 …</a:t>
                </a:r>
                <a:endParaRPr lang="zh-CN" altLang="en-US" dirty="0">
                  <a:latin typeface="Calibri" panose="020F0502020204030204" pitchFamily="34" charset="0"/>
                  <a:cs typeface="Calibri" panose="020F0502020204030204" pitchFamily="34" charset="0"/>
                </a:endParaRPr>
              </a:p>
            </p:txBody>
          </p:sp>
        </p:grpSp>
        <p:pic>
          <p:nvPicPr>
            <p:cNvPr id="94" name="Picture 2">
              <a:extLst>
                <a:ext uri="{FF2B5EF4-FFF2-40B4-BE49-F238E27FC236}">
                  <a16:creationId xmlns:a16="http://schemas.microsoft.com/office/drawing/2014/main" id="{63F1BE79-AE6B-6062-44BC-7150005409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8496" y="2997337"/>
              <a:ext cx="1004273" cy="802355"/>
            </a:xfrm>
            <a:prstGeom prst="rect">
              <a:avLst/>
            </a:prstGeom>
            <a:noFill/>
            <a:extLst>
              <a:ext uri="{909E8E84-426E-40DD-AFC4-6F175D3DCCD1}">
                <a14:hiddenFill xmlns:a14="http://schemas.microsoft.com/office/drawing/2010/main">
                  <a:solidFill>
                    <a:srgbClr val="FFFFFF"/>
                  </a:solidFill>
                </a14:hiddenFill>
              </a:ext>
            </a:extLst>
          </p:spPr>
        </p:pic>
        <p:sp>
          <p:nvSpPr>
            <p:cNvPr id="95" name="右大括号 94">
              <a:extLst>
                <a:ext uri="{FF2B5EF4-FFF2-40B4-BE49-F238E27FC236}">
                  <a16:creationId xmlns:a16="http://schemas.microsoft.com/office/drawing/2014/main" id="{C7CA4C34-A4B8-ACD3-B19C-5C87B5BF0D9E}"/>
                </a:ext>
              </a:extLst>
            </p:cNvPr>
            <p:cNvSpPr/>
            <p:nvPr/>
          </p:nvSpPr>
          <p:spPr>
            <a:xfrm>
              <a:off x="10494904" y="3016403"/>
              <a:ext cx="226965" cy="802355"/>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96" name="矩形 95">
              <a:extLst>
                <a:ext uri="{FF2B5EF4-FFF2-40B4-BE49-F238E27FC236}">
                  <a16:creationId xmlns:a16="http://schemas.microsoft.com/office/drawing/2014/main" id="{143F2596-1CE6-EE33-28DD-E593CF74A589}"/>
                </a:ext>
              </a:extLst>
            </p:cNvPr>
            <p:cNvSpPr/>
            <p:nvPr/>
          </p:nvSpPr>
          <p:spPr>
            <a:xfrm>
              <a:off x="9338143" y="2863194"/>
              <a:ext cx="2686584" cy="5199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97" name="文本框 96">
              <a:extLst>
                <a:ext uri="{FF2B5EF4-FFF2-40B4-BE49-F238E27FC236}">
                  <a16:creationId xmlns:a16="http://schemas.microsoft.com/office/drawing/2014/main" id="{C9875182-075D-E89D-1D4B-FF7B7071AD5D}"/>
                </a:ext>
              </a:extLst>
            </p:cNvPr>
            <p:cNvSpPr txBox="1"/>
            <p:nvPr/>
          </p:nvSpPr>
          <p:spPr>
            <a:xfrm>
              <a:off x="10287017" y="2541287"/>
              <a:ext cx="950517" cy="338554"/>
            </a:xfrm>
            <a:prstGeom prst="rect">
              <a:avLst/>
            </a:prstGeom>
            <a:noFill/>
          </p:spPr>
          <p:txBody>
            <a:bodyPr wrap="none" rtlCol="0">
              <a:spAutoFit/>
            </a:bodyPr>
            <a:lstStyle/>
            <a:p>
              <a:r>
                <a:rPr lang="en-US" altLang="ja-JP" sz="1600" dirty="0">
                  <a:latin typeface="Calibri" panose="020F0502020204030204" pitchFamily="34" charset="0"/>
                  <a:ea typeface="Calibri" panose="020F0502020204030204" pitchFamily="34" charset="0"/>
                  <a:cs typeface="Calibri" panose="020F0502020204030204" pitchFamily="34" charset="0"/>
                </a:rPr>
                <a:t>DBA</a:t>
              </a:r>
              <a:r>
                <a:rPr lang="ja-JP" altLang="en-US" sz="1600" dirty="0">
                  <a:latin typeface="Calibri" panose="020F0502020204030204" pitchFamily="34" charset="0"/>
                  <a:ea typeface="Calibri" panose="020F0502020204030204" pitchFamily="34" charset="0"/>
                  <a:cs typeface="Calibri" panose="020F0502020204030204" pitchFamily="34" charset="0"/>
                </a:rPr>
                <a:t>生成</a:t>
              </a:r>
              <a:endParaRPr lang="zh-CN" altLang="en-US" sz="1600" dirty="0">
                <a:latin typeface="Calibri" panose="020F0502020204030204" pitchFamily="34" charset="0"/>
                <a:cs typeface="Calibri" panose="020F0502020204030204" pitchFamily="34" charset="0"/>
              </a:endParaRPr>
            </a:p>
          </p:txBody>
        </p:sp>
        <p:sp>
          <p:nvSpPr>
            <p:cNvPr id="98" name="矩形: 圆角 97">
              <a:extLst>
                <a:ext uri="{FF2B5EF4-FFF2-40B4-BE49-F238E27FC236}">
                  <a16:creationId xmlns:a16="http://schemas.microsoft.com/office/drawing/2014/main" id="{42F31776-ECFA-8C0F-4021-6BE9936D2C4C}"/>
                </a:ext>
              </a:extLst>
            </p:cNvPr>
            <p:cNvSpPr/>
            <p:nvPr/>
          </p:nvSpPr>
          <p:spPr>
            <a:xfrm>
              <a:off x="9332436" y="4362271"/>
              <a:ext cx="2697997" cy="1547212"/>
            </a:xfrm>
            <a:prstGeom prst="roundRect">
              <a:avLst/>
            </a:prstGeom>
            <a:solidFill>
              <a:schemeClr val="bg1"/>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grpSp>
          <p:nvGrpSpPr>
            <p:cNvPr id="99" name="组合 98">
              <a:extLst>
                <a:ext uri="{FF2B5EF4-FFF2-40B4-BE49-F238E27FC236}">
                  <a16:creationId xmlns:a16="http://schemas.microsoft.com/office/drawing/2014/main" id="{A3FC0E46-ED7D-D000-7E17-0AE850DB72D6}"/>
                </a:ext>
              </a:extLst>
            </p:cNvPr>
            <p:cNvGrpSpPr/>
            <p:nvPr/>
          </p:nvGrpSpPr>
          <p:grpSpPr>
            <a:xfrm>
              <a:off x="9417538" y="4875875"/>
              <a:ext cx="1299406" cy="879056"/>
              <a:chOff x="6798192" y="4857134"/>
              <a:chExt cx="2474142" cy="1580210"/>
            </a:xfrm>
          </p:grpSpPr>
          <p:grpSp>
            <p:nvGrpSpPr>
              <p:cNvPr id="159" name="组合 158">
                <a:extLst>
                  <a:ext uri="{FF2B5EF4-FFF2-40B4-BE49-F238E27FC236}">
                    <a16:creationId xmlns:a16="http://schemas.microsoft.com/office/drawing/2014/main" id="{910F7285-9B67-4502-0866-685DDBA1791B}"/>
                  </a:ext>
                </a:extLst>
              </p:cNvPr>
              <p:cNvGrpSpPr/>
              <p:nvPr/>
            </p:nvGrpSpPr>
            <p:grpSpPr>
              <a:xfrm>
                <a:off x="6827575" y="4989550"/>
                <a:ext cx="2444759" cy="1432951"/>
                <a:chOff x="6827568" y="4829955"/>
                <a:chExt cx="2473971" cy="1537821"/>
              </a:xfrm>
            </p:grpSpPr>
            <p:sp>
              <p:nvSpPr>
                <p:cNvPr id="161" name="矩形: 圆角 160">
                  <a:extLst>
                    <a:ext uri="{FF2B5EF4-FFF2-40B4-BE49-F238E27FC236}">
                      <a16:creationId xmlns:a16="http://schemas.microsoft.com/office/drawing/2014/main" id="{305A8472-20DD-9529-AFC5-8814375F12A4}"/>
                    </a:ext>
                  </a:extLst>
                </p:cNvPr>
                <p:cNvSpPr/>
                <p:nvPr/>
              </p:nvSpPr>
              <p:spPr>
                <a:xfrm>
                  <a:off x="8708673" y="4829955"/>
                  <a:ext cx="482162" cy="1470934"/>
                </a:xfrm>
                <a:prstGeom prst="roundRect">
                  <a:avLst/>
                </a:prstGeom>
                <a:solidFill>
                  <a:schemeClr val="accent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pic>
              <p:nvPicPr>
                <p:cNvPr id="162" name="Picture 2">
                  <a:extLst>
                    <a:ext uri="{FF2B5EF4-FFF2-40B4-BE49-F238E27FC236}">
                      <a16:creationId xmlns:a16="http://schemas.microsoft.com/office/drawing/2014/main" id="{6B1BED08-050C-7120-BAA3-2FBBAF4F07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7568" y="5081097"/>
                  <a:ext cx="865194" cy="735241"/>
                </a:xfrm>
                <a:prstGeom prst="rect">
                  <a:avLst/>
                </a:prstGeom>
                <a:noFill/>
                <a:extLst>
                  <a:ext uri="{909E8E84-426E-40DD-AFC4-6F175D3DCCD1}">
                    <a14:hiddenFill xmlns:a14="http://schemas.microsoft.com/office/drawing/2010/main">
                      <a:solidFill>
                        <a:srgbClr val="FFFFFF"/>
                      </a:solidFill>
                    </a14:hiddenFill>
                  </a:ext>
                </a:extLst>
              </p:spPr>
            </p:pic>
            <p:pic>
              <p:nvPicPr>
                <p:cNvPr id="163" name="图片 162">
                  <a:extLst>
                    <a:ext uri="{FF2B5EF4-FFF2-40B4-BE49-F238E27FC236}">
                      <a16:creationId xmlns:a16="http://schemas.microsoft.com/office/drawing/2014/main" id="{8A26F362-C61A-8A3F-E388-4255F1EAA6A7}"/>
                    </a:ext>
                  </a:extLst>
                </p:cNvPr>
                <p:cNvPicPr>
                  <a:picLocks noChangeAspect="1"/>
                </p:cNvPicPr>
                <p:nvPr/>
              </p:nvPicPr>
              <p:blipFill>
                <a:blip r:embed="rId5"/>
                <a:stretch>
                  <a:fillRect/>
                </a:stretch>
              </p:blipFill>
              <p:spPr>
                <a:xfrm>
                  <a:off x="7977208" y="4868390"/>
                  <a:ext cx="685030" cy="562761"/>
                </a:xfrm>
                <a:prstGeom prst="rect">
                  <a:avLst/>
                </a:prstGeom>
              </p:spPr>
            </p:pic>
            <p:pic>
              <p:nvPicPr>
                <p:cNvPr id="164" name="图片 163">
                  <a:extLst>
                    <a:ext uri="{FF2B5EF4-FFF2-40B4-BE49-F238E27FC236}">
                      <a16:creationId xmlns:a16="http://schemas.microsoft.com/office/drawing/2014/main" id="{2D69522C-FD34-D3E3-C251-8494CA26EA0F}"/>
                    </a:ext>
                  </a:extLst>
                </p:cNvPr>
                <p:cNvPicPr>
                  <a:picLocks noChangeAspect="1"/>
                </p:cNvPicPr>
                <p:nvPr/>
              </p:nvPicPr>
              <p:blipFill>
                <a:blip r:embed="rId7"/>
                <a:stretch>
                  <a:fillRect/>
                </a:stretch>
              </p:blipFill>
              <p:spPr>
                <a:xfrm>
                  <a:off x="7983280" y="5515338"/>
                  <a:ext cx="678958" cy="559374"/>
                </a:xfrm>
                <a:prstGeom prst="rect">
                  <a:avLst/>
                </a:prstGeom>
              </p:spPr>
            </p:pic>
            <p:sp>
              <p:nvSpPr>
                <p:cNvPr id="165" name="文本框 164">
                  <a:extLst>
                    <a:ext uri="{FF2B5EF4-FFF2-40B4-BE49-F238E27FC236}">
                      <a16:creationId xmlns:a16="http://schemas.microsoft.com/office/drawing/2014/main" id="{02DEB7CB-D385-16A7-8158-8E399D4493CE}"/>
                    </a:ext>
                  </a:extLst>
                </p:cNvPr>
                <p:cNvSpPr txBox="1"/>
                <p:nvPr/>
              </p:nvSpPr>
              <p:spPr>
                <a:xfrm>
                  <a:off x="7812677" y="5863083"/>
                  <a:ext cx="794408" cy="504693"/>
                </a:xfrm>
                <a:prstGeom prst="rect">
                  <a:avLst/>
                </a:prstGeom>
                <a:noFill/>
              </p:spPr>
              <p:txBody>
                <a:bodyPr wrap="none" rtlCol="0">
                  <a:spAutoFit/>
                </a:bodyPr>
                <a:lstStyle/>
                <a:p>
                  <a:r>
                    <a:rPr lang="en-US" altLang="zh-CN" sz="1100" dirty="0">
                      <a:latin typeface="Calibri" panose="020F0502020204030204" pitchFamily="34" charset="0"/>
                      <a:ea typeface="Calibri" panose="020F0502020204030204" pitchFamily="34" charset="0"/>
                      <a:cs typeface="Calibri" panose="020F0502020204030204" pitchFamily="34" charset="0"/>
                    </a:rPr>
                    <a:t>… …</a:t>
                  </a:r>
                  <a:endParaRPr lang="zh-CN" altLang="en-US" sz="1100" dirty="0">
                    <a:latin typeface="Calibri" panose="020F0502020204030204" pitchFamily="34" charset="0"/>
                    <a:cs typeface="Calibri" panose="020F0502020204030204" pitchFamily="34" charset="0"/>
                  </a:endParaRPr>
                </a:p>
              </p:txBody>
            </p:sp>
            <p:sp>
              <p:nvSpPr>
                <p:cNvPr id="166" name="文本框 165">
                  <a:extLst>
                    <a:ext uri="{FF2B5EF4-FFF2-40B4-BE49-F238E27FC236}">
                      <a16:creationId xmlns:a16="http://schemas.microsoft.com/office/drawing/2014/main" id="{C1A639CB-9FCB-4423-B537-7596351CE9D8}"/>
                    </a:ext>
                  </a:extLst>
                </p:cNvPr>
                <p:cNvSpPr txBox="1"/>
                <p:nvPr/>
              </p:nvSpPr>
              <p:spPr>
                <a:xfrm>
                  <a:off x="8599792" y="4837637"/>
                  <a:ext cx="701747" cy="1365640"/>
                </a:xfrm>
                <a:prstGeom prst="rect">
                  <a:avLst/>
                </a:prstGeom>
                <a:noFill/>
              </p:spPr>
              <p:txBody>
                <a:bodyPr wrap="none" rtlCol="0">
                  <a:spAutoFit/>
                </a:bodyPr>
                <a:lstStyle/>
                <a:p>
                  <a:pPr algn="ctr"/>
                  <a:r>
                    <a:rPr lang="en-US" altLang="zh-CN" sz="800" dirty="0">
                      <a:latin typeface="Calibri" panose="020F0502020204030204" pitchFamily="34" charset="0"/>
                      <a:ea typeface="Calibri" panose="020F0502020204030204" pitchFamily="34" charset="0"/>
                      <a:cs typeface="Calibri" panose="020F0502020204030204" pitchFamily="34" charset="0"/>
                    </a:rPr>
                    <a:t>0.89</a:t>
                  </a:r>
                </a:p>
                <a:p>
                  <a:pPr algn="ctr"/>
                  <a:r>
                    <a:rPr lang="en-US" altLang="zh-CN" sz="800" dirty="0">
                      <a:latin typeface="Calibri" panose="020F0502020204030204" pitchFamily="34" charset="0"/>
                      <a:ea typeface="Calibri" panose="020F0502020204030204" pitchFamily="34" charset="0"/>
                      <a:cs typeface="Calibri" panose="020F0502020204030204" pitchFamily="34" charset="0"/>
                    </a:rPr>
                    <a:t>1.03</a:t>
                  </a:r>
                </a:p>
                <a:p>
                  <a:pPr algn="ctr"/>
                  <a:r>
                    <a:rPr lang="en-US" altLang="zh-CN" sz="800" dirty="0">
                      <a:latin typeface="Calibri" panose="020F0502020204030204" pitchFamily="34" charset="0"/>
                      <a:ea typeface="Calibri" panose="020F0502020204030204" pitchFamily="34" charset="0"/>
                      <a:cs typeface="Calibri" panose="020F0502020204030204" pitchFamily="34" charset="0"/>
                    </a:rPr>
                    <a:t>1.21</a:t>
                  </a:r>
                </a:p>
                <a:p>
                  <a:pPr algn="ctr"/>
                  <a:r>
                    <a:rPr lang="en-US" altLang="zh-CN" sz="800" dirty="0">
                      <a:latin typeface="Calibri" panose="020F0502020204030204" pitchFamily="34" charset="0"/>
                      <a:ea typeface="Calibri" panose="020F0502020204030204" pitchFamily="34" charset="0"/>
                      <a:cs typeface="Calibri" panose="020F0502020204030204" pitchFamily="34" charset="0"/>
                    </a:rPr>
                    <a:t>1.26</a:t>
                  </a:r>
                </a:p>
                <a:p>
                  <a:pPr algn="ctr"/>
                  <a:r>
                    <a:rPr lang="en-US" altLang="zh-CN" sz="800" dirty="0">
                      <a:latin typeface="Calibri" panose="020F0502020204030204" pitchFamily="34" charset="0"/>
                      <a:ea typeface="Calibri" panose="020F0502020204030204" pitchFamily="34" charset="0"/>
                      <a:cs typeface="Calibri" panose="020F0502020204030204" pitchFamily="34" charset="0"/>
                    </a:rPr>
                    <a:t>…</a:t>
                  </a:r>
                  <a:endParaRPr lang="zh-CN" altLang="en-US" sz="800" dirty="0">
                    <a:latin typeface="Calibri" panose="020F0502020204030204" pitchFamily="34" charset="0"/>
                    <a:cs typeface="Calibri" panose="020F0502020204030204" pitchFamily="34" charset="0"/>
                  </a:endParaRPr>
                </a:p>
              </p:txBody>
            </p:sp>
            <p:sp>
              <p:nvSpPr>
                <p:cNvPr id="167" name="箭头: 左右 166">
                  <a:extLst>
                    <a:ext uri="{FF2B5EF4-FFF2-40B4-BE49-F238E27FC236}">
                      <a16:creationId xmlns:a16="http://schemas.microsoft.com/office/drawing/2014/main" id="{2241CAE7-95EE-22FA-A6EB-EC214818D836}"/>
                    </a:ext>
                  </a:extLst>
                </p:cNvPr>
                <p:cNvSpPr/>
                <p:nvPr/>
              </p:nvSpPr>
              <p:spPr>
                <a:xfrm>
                  <a:off x="7702124" y="5378450"/>
                  <a:ext cx="255068" cy="190500"/>
                </a:xfrm>
                <a:prstGeom prst="lef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chemeClr val="tx1"/>
                    </a:solidFill>
                    <a:latin typeface="Calibri" panose="020F0502020204030204" pitchFamily="34" charset="0"/>
                    <a:cs typeface="Calibri" panose="020F0502020204030204" pitchFamily="34" charset="0"/>
                  </a:endParaRPr>
                </a:p>
              </p:txBody>
            </p:sp>
          </p:grpSp>
          <p:sp>
            <p:nvSpPr>
              <p:cNvPr id="160" name="矩形: 圆角 159">
                <a:extLst>
                  <a:ext uri="{FF2B5EF4-FFF2-40B4-BE49-F238E27FC236}">
                    <a16:creationId xmlns:a16="http://schemas.microsoft.com/office/drawing/2014/main" id="{AC3E19D3-956C-4673-C3C2-2D6F5E156146}"/>
                  </a:ext>
                </a:extLst>
              </p:cNvPr>
              <p:cNvSpPr/>
              <p:nvPr/>
            </p:nvSpPr>
            <p:spPr>
              <a:xfrm>
                <a:off x="6798192" y="4857134"/>
                <a:ext cx="2438531" cy="1580210"/>
              </a:xfrm>
              <a:prstGeom prst="roundRect">
                <a:avLst/>
              </a:prstGeom>
              <a:noFill/>
              <a:ln w="19050">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grpSp>
        <p:grpSp>
          <p:nvGrpSpPr>
            <p:cNvPr id="100" name="组合 99">
              <a:extLst>
                <a:ext uri="{FF2B5EF4-FFF2-40B4-BE49-F238E27FC236}">
                  <a16:creationId xmlns:a16="http://schemas.microsoft.com/office/drawing/2014/main" id="{DD310DEC-89DD-9741-02CA-3E97CAF1DCCD}"/>
                </a:ext>
              </a:extLst>
            </p:cNvPr>
            <p:cNvGrpSpPr/>
            <p:nvPr/>
          </p:nvGrpSpPr>
          <p:grpSpPr>
            <a:xfrm>
              <a:off x="10728854" y="4876433"/>
              <a:ext cx="1255413" cy="879055"/>
              <a:chOff x="9391650" y="4843384"/>
              <a:chExt cx="2390384" cy="1580210"/>
            </a:xfrm>
          </p:grpSpPr>
          <p:grpSp>
            <p:nvGrpSpPr>
              <p:cNvPr id="149" name="组合 148">
                <a:extLst>
                  <a:ext uri="{FF2B5EF4-FFF2-40B4-BE49-F238E27FC236}">
                    <a16:creationId xmlns:a16="http://schemas.microsoft.com/office/drawing/2014/main" id="{F654933B-8DB1-1FC8-C859-904E854802CA}"/>
                  </a:ext>
                </a:extLst>
              </p:cNvPr>
              <p:cNvGrpSpPr/>
              <p:nvPr/>
            </p:nvGrpSpPr>
            <p:grpSpPr>
              <a:xfrm>
                <a:off x="9439931" y="4937116"/>
                <a:ext cx="2342103" cy="1458915"/>
                <a:chOff x="4806754" y="2808124"/>
                <a:chExt cx="2520567" cy="1484552"/>
              </a:xfrm>
            </p:grpSpPr>
            <p:pic>
              <p:nvPicPr>
                <p:cNvPr id="151" name="图片 150">
                  <a:extLst>
                    <a:ext uri="{FF2B5EF4-FFF2-40B4-BE49-F238E27FC236}">
                      <a16:creationId xmlns:a16="http://schemas.microsoft.com/office/drawing/2014/main" id="{513CA957-1135-82DD-0ABE-9CED4B8CFD20}"/>
                    </a:ext>
                  </a:extLst>
                </p:cNvPr>
                <p:cNvPicPr>
                  <a:picLocks noChangeAspect="1"/>
                </p:cNvPicPr>
                <p:nvPr/>
              </p:nvPicPr>
              <p:blipFill>
                <a:blip r:embed="rId9"/>
                <a:stretch>
                  <a:fillRect/>
                </a:stretch>
              </p:blipFill>
              <p:spPr>
                <a:xfrm>
                  <a:off x="5978628" y="2861058"/>
                  <a:ext cx="681970" cy="552450"/>
                </a:xfrm>
                <a:prstGeom prst="rect">
                  <a:avLst/>
                </a:prstGeom>
              </p:spPr>
            </p:pic>
            <p:pic>
              <p:nvPicPr>
                <p:cNvPr id="152" name="图片 151">
                  <a:extLst>
                    <a:ext uri="{FF2B5EF4-FFF2-40B4-BE49-F238E27FC236}">
                      <a16:creationId xmlns:a16="http://schemas.microsoft.com/office/drawing/2014/main" id="{3098F501-42DB-8DC1-F0D0-7455AB7F6237}"/>
                    </a:ext>
                  </a:extLst>
                </p:cNvPr>
                <p:cNvPicPr>
                  <a:picLocks noChangeAspect="1"/>
                </p:cNvPicPr>
                <p:nvPr/>
              </p:nvPicPr>
              <p:blipFill>
                <a:blip r:embed="rId10"/>
                <a:stretch>
                  <a:fillRect/>
                </a:stretch>
              </p:blipFill>
              <p:spPr>
                <a:xfrm>
                  <a:off x="5976729" y="3493937"/>
                  <a:ext cx="683607" cy="552450"/>
                </a:xfrm>
                <a:prstGeom prst="rect">
                  <a:avLst/>
                </a:prstGeom>
              </p:spPr>
            </p:pic>
            <p:grpSp>
              <p:nvGrpSpPr>
                <p:cNvPr id="153" name="组合 152">
                  <a:extLst>
                    <a:ext uri="{FF2B5EF4-FFF2-40B4-BE49-F238E27FC236}">
                      <a16:creationId xmlns:a16="http://schemas.microsoft.com/office/drawing/2014/main" id="{6262D0B9-01DA-4280-C977-2E9392A8680F}"/>
                    </a:ext>
                  </a:extLst>
                </p:cNvPr>
                <p:cNvGrpSpPr/>
                <p:nvPr/>
              </p:nvGrpSpPr>
              <p:grpSpPr>
                <a:xfrm>
                  <a:off x="4806754" y="2808124"/>
                  <a:ext cx="2520567" cy="1484552"/>
                  <a:chOff x="6827568" y="4846351"/>
                  <a:chExt cx="2520567" cy="1484552"/>
                </a:xfrm>
              </p:grpSpPr>
              <p:sp>
                <p:nvSpPr>
                  <p:cNvPr id="154" name="矩形: 圆角 153">
                    <a:extLst>
                      <a:ext uri="{FF2B5EF4-FFF2-40B4-BE49-F238E27FC236}">
                        <a16:creationId xmlns:a16="http://schemas.microsoft.com/office/drawing/2014/main" id="{040CECEA-070D-4F57-94D4-9A876F034325}"/>
                      </a:ext>
                    </a:extLst>
                  </p:cNvPr>
                  <p:cNvSpPr/>
                  <p:nvPr/>
                </p:nvSpPr>
                <p:spPr>
                  <a:xfrm>
                    <a:off x="8724075" y="4846351"/>
                    <a:ext cx="482162" cy="1435538"/>
                  </a:xfrm>
                  <a:prstGeom prst="roundRect">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pic>
                <p:nvPicPr>
                  <p:cNvPr id="155" name="Picture 2">
                    <a:extLst>
                      <a:ext uri="{FF2B5EF4-FFF2-40B4-BE49-F238E27FC236}">
                        <a16:creationId xmlns:a16="http://schemas.microsoft.com/office/drawing/2014/main" id="{4406BCDD-E645-1EE1-BC33-75D605A28E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7568" y="5081097"/>
                    <a:ext cx="865194" cy="735241"/>
                  </a:xfrm>
                  <a:prstGeom prst="rect">
                    <a:avLst/>
                  </a:prstGeom>
                  <a:noFill/>
                  <a:extLst>
                    <a:ext uri="{909E8E84-426E-40DD-AFC4-6F175D3DCCD1}">
                      <a14:hiddenFill xmlns:a14="http://schemas.microsoft.com/office/drawing/2010/main">
                        <a:solidFill>
                          <a:srgbClr val="FFFFFF"/>
                        </a:solidFill>
                      </a14:hiddenFill>
                    </a:ext>
                  </a:extLst>
                </p:spPr>
              </p:pic>
              <p:sp>
                <p:nvSpPr>
                  <p:cNvPr id="156" name="文本框 155">
                    <a:extLst>
                      <a:ext uri="{FF2B5EF4-FFF2-40B4-BE49-F238E27FC236}">
                        <a16:creationId xmlns:a16="http://schemas.microsoft.com/office/drawing/2014/main" id="{4D85D972-A463-03CE-7ED3-641D2ADA4716}"/>
                      </a:ext>
                    </a:extLst>
                  </p:cNvPr>
                  <p:cNvSpPr txBox="1"/>
                  <p:nvPr/>
                </p:nvSpPr>
                <p:spPr>
                  <a:xfrm>
                    <a:off x="7784048" y="5852363"/>
                    <a:ext cx="844847" cy="478540"/>
                  </a:xfrm>
                  <a:prstGeom prst="rect">
                    <a:avLst/>
                  </a:prstGeom>
                  <a:noFill/>
                </p:spPr>
                <p:txBody>
                  <a:bodyPr wrap="none" rtlCol="0">
                    <a:spAutoFit/>
                  </a:bodyPr>
                  <a:lstStyle/>
                  <a:p>
                    <a:r>
                      <a:rPr lang="en-US" altLang="zh-CN" sz="1100" dirty="0">
                        <a:latin typeface="Calibri" panose="020F0502020204030204" pitchFamily="34" charset="0"/>
                        <a:ea typeface="Calibri" panose="020F0502020204030204" pitchFamily="34" charset="0"/>
                        <a:cs typeface="Calibri" panose="020F0502020204030204" pitchFamily="34" charset="0"/>
                      </a:rPr>
                      <a:t>… …</a:t>
                    </a:r>
                    <a:endParaRPr lang="zh-CN" altLang="en-US" sz="1100" dirty="0">
                      <a:latin typeface="Calibri" panose="020F0502020204030204" pitchFamily="34" charset="0"/>
                      <a:cs typeface="Calibri" panose="020F0502020204030204" pitchFamily="34" charset="0"/>
                    </a:endParaRPr>
                  </a:p>
                </p:txBody>
              </p:sp>
              <p:sp>
                <p:nvSpPr>
                  <p:cNvPr id="157" name="文本框 156">
                    <a:extLst>
                      <a:ext uri="{FF2B5EF4-FFF2-40B4-BE49-F238E27FC236}">
                        <a16:creationId xmlns:a16="http://schemas.microsoft.com/office/drawing/2014/main" id="{3E44E6B1-F13C-40DA-AF3D-288CDE3B9BC4}"/>
                      </a:ext>
                    </a:extLst>
                  </p:cNvPr>
                  <p:cNvSpPr txBox="1"/>
                  <p:nvPr/>
                </p:nvSpPr>
                <p:spPr>
                  <a:xfrm>
                    <a:off x="8601832" y="4847931"/>
                    <a:ext cx="746303" cy="1294874"/>
                  </a:xfrm>
                  <a:prstGeom prst="rect">
                    <a:avLst/>
                  </a:prstGeom>
                  <a:noFill/>
                </p:spPr>
                <p:txBody>
                  <a:bodyPr wrap="none" rtlCol="0">
                    <a:spAutoFit/>
                  </a:bodyPr>
                  <a:lstStyle/>
                  <a:p>
                    <a:pPr algn="ctr"/>
                    <a:r>
                      <a:rPr lang="en-US" altLang="zh-CN" sz="800" dirty="0">
                        <a:latin typeface="Calibri" panose="020F0502020204030204" pitchFamily="34" charset="0"/>
                        <a:ea typeface="Calibri" panose="020F0502020204030204" pitchFamily="34" charset="0"/>
                        <a:cs typeface="Calibri" panose="020F0502020204030204" pitchFamily="34" charset="0"/>
                      </a:rPr>
                      <a:t>2.14</a:t>
                    </a:r>
                  </a:p>
                  <a:p>
                    <a:pPr algn="ctr"/>
                    <a:r>
                      <a:rPr lang="en-US" altLang="zh-CN" sz="800" dirty="0">
                        <a:latin typeface="Calibri" panose="020F0502020204030204" pitchFamily="34" charset="0"/>
                        <a:ea typeface="Calibri" panose="020F0502020204030204" pitchFamily="34" charset="0"/>
                        <a:cs typeface="Calibri" panose="020F0502020204030204" pitchFamily="34" charset="0"/>
                      </a:rPr>
                      <a:t>2.20</a:t>
                    </a:r>
                  </a:p>
                  <a:p>
                    <a:pPr algn="ctr"/>
                    <a:r>
                      <a:rPr lang="en-US" altLang="zh-CN" sz="800" dirty="0">
                        <a:latin typeface="Calibri" panose="020F0502020204030204" pitchFamily="34" charset="0"/>
                        <a:ea typeface="Calibri" panose="020F0502020204030204" pitchFamily="34" charset="0"/>
                        <a:cs typeface="Calibri" panose="020F0502020204030204" pitchFamily="34" charset="0"/>
                      </a:rPr>
                      <a:t>2.45</a:t>
                    </a:r>
                  </a:p>
                  <a:p>
                    <a:pPr algn="ctr"/>
                    <a:r>
                      <a:rPr lang="en-US" altLang="zh-CN" sz="800" dirty="0">
                        <a:latin typeface="Calibri" panose="020F0502020204030204" pitchFamily="34" charset="0"/>
                        <a:ea typeface="Calibri" panose="020F0502020204030204" pitchFamily="34" charset="0"/>
                        <a:cs typeface="Calibri" panose="020F0502020204030204" pitchFamily="34" charset="0"/>
                      </a:rPr>
                      <a:t>2.56</a:t>
                    </a:r>
                  </a:p>
                  <a:p>
                    <a:pPr algn="ctr"/>
                    <a:r>
                      <a:rPr lang="en-US" altLang="zh-CN" sz="800" dirty="0">
                        <a:latin typeface="Calibri" panose="020F0502020204030204" pitchFamily="34" charset="0"/>
                        <a:ea typeface="Calibri" panose="020F0502020204030204" pitchFamily="34" charset="0"/>
                        <a:cs typeface="Calibri" panose="020F0502020204030204" pitchFamily="34" charset="0"/>
                      </a:rPr>
                      <a:t>…</a:t>
                    </a:r>
                    <a:endParaRPr lang="zh-CN" altLang="en-US" sz="800" dirty="0">
                      <a:latin typeface="Calibri" panose="020F0502020204030204" pitchFamily="34" charset="0"/>
                      <a:cs typeface="Calibri" panose="020F0502020204030204" pitchFamily="34" charset="0"/>
                    </a:endParaRPr>
                  </a:p>
                </p:txBody>
              </p:sp>
              <p:sp>
                <p:nvSpPr>
                  <p:cNvPr id="158" name="箭头: 左右 157">
                    <a:extLst>
                      <a:ext uri="{FF2B5EF4-FFF2-40B4-BE49-F238E27FC236}">
                        <a16:creationId xmlns:a16="http://schemas.microsoft.com/office/drawing/2014/main" id="{7C118936-24A2-D8F6-B2D7-C01A291E0485}"/>
                      </a:ext>
                    </a:extLst>
                  </p:cNvPr>
                  <p:cNvSpPr/>
                  <p:nvPr/>
                </p:nvSpPr>
                <p:spPr>
                  <a:xfrm>
                    <a:off x="7702124" y="5378450"/>
                    <a:ext cx="276164" cy="190500"/>
                  </a:xfrm>
                  <a:prstGeom prst="lef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chemeClr val="tx1"/>
                      </a:solidFill>
                      <a:latin typeface="Calibri" panose="020F0502020204030204" pitchFamily="34" charset="0"/>
                      <a:cs typeface="Calibri" panose="020F0502020204030204" pitchFamily="34" charset="0"/>
                    </a:endParaRPr>
                  </a:p>
                </p:txBody>
              </p:sp>
            </p:grpSp>
          </p:grpSp>
          <p:sp>
            <p:nvSpPr>
              <p:cNvPr id="150" name="矩形: 圆角 149">
                <a:extLst>
                  <a:ext uri="{FF2B5EF4-FFF2-40B4-BE49-F238E27FC236}">
                    <a16:creationId xmlns:a16="http://schemas.microsoft.com/office/drawing/2014/main" id="{61CF0B55-D66E-5BD5-E0E1-36286B9E009B}"/>
                  </a:ext>
                </a:extLst>
              </p:cNvPr>
              <p:cNvSpPr/>
              <p:nvPr/>
            </p:nvSpPr>
            <p:spPr>
              <a:xfrm>
                <a:off x="9391650" y="4843384"/>
                <a:ext cx="2378075" cy="1580210"/>
              </a:xfrm>
              <a:prstGeom prst="roundRect">
                <a:avLst/>
              </a:prstGeom>
              <a:noFill/>
              <a:ln w="19050">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grpSp>
        <p:sp>
          <p:nvSpPr>
            <p:cNvPr id="101" name="矩形 100">
              <a:extLst>
                <a:ext uri="{FF2B5EF4-FFF2-40B4-BE49-F238E27FC236}">
                  <a16:creationId xmlns:a16="http://schemas.microsoft.com/office/drawing/2014/main" id="{BC79A4A1-E45E-52A4-D44C-C471E197BF9D}"/>
                </a:ext>
              </a:extLst>
            </p:cNvPr>
            <p:cNvSpPr/>
            <p:nvPr/>
          </p:nvSpPr>
          <p:spPr>
            <a:xfrm>
              <a:off x="9332436" y="4694887"/>
              <a:ext cx="2697997" cy="3929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02" name="文本框 101">
              <a:extLst>
                <a:ext uri="{FF2B5EF4-FFF2-40B4-BE49-F238E27FC236}">
                  <a16:creationId xmlns:a16="http://schemas.microsoft.com/office/drawing/2014/main" id="{FE0BAA6C-058E-1D61-A4DE-5525081E120C}"/>
                </a:ext>
              </a:extLst>
            </p:cNvPr>
            <p:cNvSpPr txBox="1"/>
            <p:nvPr/>
          </p:nvSpPr>
          <p:spPr>
            <a:xfrm>
              <a:off x="10048280" y="4390367"/>
              <a:ext cx="1411861" cy="338554"/>
            </a:xfrm>
            <a:prstGeom prst="rect">
              <a:avLst/>
            </a:prstGeom>
            <a:noFill/>
          </p:spPr>
          <p:txBody>
            <a:bodyPr wrap="none" rtlCol="0">
              <a:spAutoFit/>
            </a:bodyPr>
            <a:lstStyle/>
            <a:p>
              <a:r>
                <a:rPr lang="en-US" altLang="ja-JP" sz="1600" dirty="0">
                  <a:latin typeface="Calibri" panose="020F0502020204030204" pitchFamily="34" charset="0"/>
                  <a:ea typeface="Calibri" panose="020F0502020204030204" pitchFamily="34" charset="0"/>
                  <a:cs typeface="Calibri" panose="020F0502020204030204" pitchFamily="34" charset="0"/>
                </a:rPr>
                <a:t>DTW</a:t>
              </a:r>
              <a:r>
                <a:rPr lang="ja-JP" altLang="en-US" sz="1600" dirty="0">
                  <a:latin typeface="Calibri" panose="020F0502020204030204" pitchFamily="34" charset="0"/>
                  <a:ea typeface="Calibri" panose="020F0502020204030204" pitchFamily="34" charset="0"/>
                  <a:cs typeface="Calibri" panose="020F0502020204030204" pitchFamily="34" charset="0"/>
                </a:rPr>
                <a:t>距離計算</a:t>
              </a:r>
              <a:endParaRPr lang="zh-CN" altLang="en-US" sz="1600" dirty="0">
                <a:latin typeface="Calibri" panose="020F0502020204030204" pitchFamily="34" charset="0"/>
                <a:cs typeface="Calibri" panose="020F0502020204030204" pitchFamily="34" charset="0"/>
              </a:endParaRPr>
            </a:p>
          </p:txBody>
        </p:sp>
        <p:sp>
          <p:nvSpPr>
            <p:cNvPr id="103" name="矩形: 圆角 102">
              <a:extLst>
                <a:ext uri="{FF2B5EF4-FFF2-40B4-BE49-F238E27FC236}">
                  <a16:creationId xmlns:a16="http://schemas.microsoft.com/office/drawing/2014/main" id="{5CC86DAB-BC91-AC7C-09FA-F753E57309B5}"/>
                </a:ext>
              </a:extLst>
            </p:cNvPr>
            <p:cNvSpPr/>
            <p:nvPr/>
          </p:nvSpPr>
          <p:spPr>
            <a:xfrm>
              <a:off x="6335280" y="4385702"/>
              <a:ext cx="2666559" cy="1523781"/>
            </a:xfrm>
            <a:prstGeom prst="roundRect">
              <a:avLst/>
            </a:prstGeom>
            <a:solidFill>
              <a:schemeClr val="bg1"/>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dirty="0">
                <a:solidFill>
                  <a:schemeClr val="tx1"/>
                </a:solidFill>
                <a:latin typeface="Calibri" panose="020F0502020204030204" pitchFamily="34" charset="0"/>
                <a:cs typeface="Calibri" panose="020F0502020204030204" pitchFamily="34" charset="0"/>
              </a:endParaRPr>
            </a:p>
          </p:txBody>
        </p:sp>
        <p:sp>
          <p:nvSpPr>
            <p:cNvPr id="104" name="矩形 103">
              <a:extLst>
                <a:ext uri="{FF2B5EF4-FFF2-40B4-BE49-F238E27FC236}">
                  <a16:creationId xmlns:a16="http://schemas.microsoft.com/office/drawing/2014/main" id="{3F3BA17A-3A38-A17E-AC53-D48FE3702897}"/>
                </a:ext>
              </a:extLst>
            </p:cNvPr>
            <p:cNvSpPr/>
            <p:nvPr/>
          </p:nvSpPr>
          <p:spPr>
            <a:xfrm>
              <a:off x="6334473" y="4745055"/>
              <a:ext cx="2666559" cy="3869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cxnSp>
          <p:nvCxnSpPr>
            <p:cNvPr id="107" name="直接箭头连接符 106">
              <a:extLst>
                <a:ext uri="{FF2B5EF4-FFF2-40B4-BE49-F238E27FC236}">
                  <a16:creationId xmlns:a16="http://schemas.microsoft.com/office/drawing/2014/main" id="{62056064-375C-F6E3-2CFA-8982E9BAADBE}"/>
                </a:ext>
              </a:extLst>
            </p:cNvPr>
            <p:cNvCxnSpPr>
              <a:cxnSpLocks/>
            </p:cNvCxnSpPr>
            <p:nvPr/>
          </p:nvCxnSpPr>
          <p:spPr>
            <a:xfrm>
              <a:off x="6594597" y="5330723"/>
              <a:ext cx="232579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5458F847-4F03-627F-046E-8679C424DACF}"/>
                </a:ext>
              </a:extLst>
            </p:cNvPr>
            <p:cNvCxnSpPr>
              <a:cxnSpLocks/>
            </p:cNvCxnSpPr>
            <p:nvPr/>
          </p:nvCxnSpPr>
          <p:spPr>
            <a:xfrm flipV="1">
              <a:off x="7694525" y="5263809"/>
              <a:ext cx="0" cy="66914"/>
            </a:xfrm>
            <a:prstGeom prst="line">
              <a:avLst/>
            </a:prstGeom>
            <a:ln w="19050"/>
          </p:spPr>
          <p:style>
            <a:lnRef idx="1">
              <a:schemeClr val="dk1"/>
            </a:lnRef>
            <a:fillRef idx="0">
              <a:schemeClr val="dk1"/>
            </a:fillRef>
            <a:effectRef idx="0">
              <a:schemeClr val="dk1"/>
            </a:effectRef>
            <a:fontRef idx="minor">
              <a:schemeClr val="tx1"/>
            </a:fontRef>
          </p:style>
        </p:cxnSp>
        <p:sp>
          <p:nvSpPr>
            <p:cNvPr id="109" name="椭圆 108">
              <a:extLst>
                <a:ext uri="{FF2B5EF4-FFF2-40B4-BE49-F238E27FC236}">
                  <a16:creationId xmlns:a16="http://schemas.microsoft.com/office/drawing/2014/main" id="{4ED047BF-7D27-01C1-112D-7BC14AE317CD}"/>
                </a:ext>
              </a:extLst>
            </p:cNvPr>
            <p:cNvSpPr/>
            <p:nvPr/>
          </p:nvSpPr>
          <p:spPr>
            <a:xfrm>
              <a:off x="7644232" y="5303843"/>
              <a:ext cx="50854" cy="5307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10" name="椭圆 109">
              <a:extLst>
                <a:ext uri="{FF2B5EF4-FFF2-40B4-BE49-F238E27FC236}">
                  <a16:creationId xmlns:a16="http://schemas.microsoft.com/office/drawing/2014/main" id="{D93687CF-769B-8374-0854-23581B1A9778}"/>
                </a:ext>
              </a:extLst>
            </p:cNvPr>
            <p:cNvSpPr/>
            <p:nvPr/>
          </p:nvSpPr>
          <p:spPr>
            <a:xfrm>
              <a:off x="7579436" y="5303843"/>
              <a:ext cx="50854" cy="5307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cxnSp>
          <p:nvCxnSpPr>
            <p:cNvPr id="111" name="直接连接符 110">
              <a:extLst>
                <a:ext uri="{FF2B5EF4-FFF2-40B4-BE49-F238E27FC236}">
                  <a16:creationId xmlns:a16="http://schemas.microsoft.com/office/drawing/2014/main" id="{8973791A-3233-192B-2BCC-1CD9ED80F44A}"/>
                </a:ext>
              </a:extLst>
            </p:cNvPr>
            <p:cNvCxnSpPr>
              <a:cxnSpLocks/>
            </p:cNvCxnSpPr>
            <p:nvPr/>
          </p:nvCxnSpPr>
          <p:spPr>
            <a:xfrm flipV="1">
              <a:off x="6812190" y="5263809"/>
              <a:ext cx="0" cy="66914"/>
            </a:xfrm>
            <a:prstGeom prst="line">
              <a:avLst/>
            </a:prstGeom>
            <a:ln w="19050"/>
          </p:spPr>
          <p:style>
            <a:lnRef idx="1">
              <a:schemeClr val="dk1"/>
            </a:lnRef>
            <a:fillRef idx="0">
              <a:schemeClr val="dk1"/>
            </a:fillRef>
            <a:effectRef idx="0">
              <a:schemeClr val="dk1"/>
            </a:effectRef>
            <a:fontRef idx="minor">
              <a:schemeClr val="tx1"/>
            </a:fontRef>
          </p:style>
        </p:cxnSp>
        <p:grpSp>
          <p:nvGrpSpPr>
            <p:cNvPr id="112" name="组合 111">
              <a:extLst>
                <a:ext uri="{FF2B5EF4-FFF2-40B4-BE49-F238E27FC236}">
                  <a16:creationId xmlns:a16="http://schemas.microsoft.com/office/drawing/2014/main" id="{57C342F2-DC04-2DB8-BDE2-608DDC312056}"/>
                </a:ext>
              </a:extLst>
            </p:cNvPr>
            <p:cNvGrpSpPr/>
            <p:nvPr/>
          </p:nvGrpSpPr>
          <p:grpSpPr>
            <a:xfrm>
              <a:off x="6712331" y="4998326"/>
              <a:ext cx="956571" cy="360193"/>
              <a:chOff x="1355903" y="4892295"/>
              <a:chExt cx="1883281" cy="709143"/>
            </a:xfrm>
          </p:grpSpPr>
          <p:sp>
            <p:nvSpPr>
              <p:cNvPr id="137" name="椭圆 136">
                <a:extLst>
                  <a:ext uri="{FF2B5EF4-FFF2-40B4-BE49-F238E27FC236}">
                    <a16:creationId xmlns:a16="http://schemas.microsoft.com/office/drawing/2014/main" id="{4C8529AB-D137-34F3-6748-727F082CFD36}"/>
                  </a:ext>
                </a:extLst>
              </p:cNvPr>
              <p:cNvSpPr/>
              <p:nvPr/>
            </p:nvSpPr>
            <p:spPr>
              <a:xfrm>
                <a:off x="1355903" y="5496938"/>
                <a:ext cx="100121" cy="1045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38" name="椭圆 137">
                <a:extLst>
                  <a:ext uri="{FF2B5EF4-FFF2-40B4-BE49-F238E27FC236}">
                    <a16:creationId xmlns:a16="http://schemas.microsoft.com/office/drawing/2014/main" id="{2CF1AED7-9949-8798-39FD-0230A1B06A06}"/>
                  </a:ext>
                </a:extLst>
              </p:cNvPr>
              <p:cNvSpPr/>
              <p:nvPr/>
            </p:nvSpPr>
            <p:spPr>
              <a:xfrm>
                <a:off x="1545008" y="5493795"/>
                <a:ext cx="100121" cy="1045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39" name="椭圆 138">
                <a:extLst>
                  <a:ext uri="{FF2B5EF4-FFF2-40B4-BE49-F238E27FC236}">
                    <a16:creationId xmlns:a16="http://schemas.microsoft.com/office/drawing/2014/main" id="{E11FBA01-A07D-5722-B84E-2B6D7BC60DA5}"/>
                  </a:ext>
                </a:extLst>
              </p:cNvPr>
              <p:cNvSpPr/>
              <p:nvPr/>
            </p:nvSpPr>
            <p:spPr>
              <a:xfrm>
                <a:off x="1834236" y="5493795"/>
                <a:ext cx="100121" cy="1045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40" name="椭圆 139">
                <a:extLst>
                  <a:ext uri="{FF2B5EF4-FFF2-40B4-BE49-F238E27FC236}">
                    <a16:creationId xmlns:a16="http://schemas.microsoft.com/office/drawing/2014/main" id="{761D66BF-45E1-07C0-84B4-E81F3BE4C2C8}"/>
                  </a:ext>
                </a:extLst>
              </p:cNvPr>
              <p:cNvSpPr/>
              <p:nvPr/>
            </p:nvSpPr>
            <p:spPr>
              <a:xfrm>
                <a:off x="1916602" y="5493795"/>
                <a:ext cx="100121" cy="1045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41" name="椭圆 140">
                <a:extLst>
                  <a:ext uri="{FF2B5EF4-FFF2-40B4-BE49-F238E27FC236}">
                    <a16:creationId xmlns:a16="http://schemas.microsoft.com/office/drawing/2014/main" id="{CD6A0B6E-BC38-1C2C-C1F5-58805E849CBF}"/>
                  </a:ext>
                </a:extLst>
              </p:cNvPr>
              <p:cNvSpPr/>
              <p:nvPr/>
            </p:nvSpPr>
            <p:spPr>
              <a:xfrm>
                <a:off x="2106942" y="5493795"/>
                <a:ext cx="100121" cy="1045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42" name="椭圆 141">
                <a:extLst>
                  <a:ext uri="{FF2B5EF4-FFF2-40B4-BE49-F238E27FC236}">
                    <a16:creationId xmlns:a16="http://schemas.microsoft.com/office/drawing/2014/main" id="{153755F0-7EDC-84D5-6153-320FA2C1C799}"/>
                  </a:ext>
                </a:extLst>
              </p:cNvPr>
              <p:cNvSpPr/>
              <p:nvPr/>
            </p:nvSpPr>
            <p:spPr>
              <a:xfrm>
                <a:off x="2382179" y="5493795"/>
                <a:ext cx="100121" cy="1045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43" name="椭圆 142">
                <a:extLst>
                  <a:ext uri="{FF2B5EF4-FFF2-40B4-BE49-F238E27FC236}">
                    <a16:creationId xmlns:a16="http://schemas.microsoft.com/office/drawing/2014/main" id="{F4C2BB0E-FC0C-F904-FA82-70124F220448}"/>
                  </a:ext>
                </a:extLst>
              </p:cNvPr>
              <p:cNvSpPr/>
              <p:nvPr/>
            </p:nvSpPr>
            <p:spPr>
              <a:xfrm>
                <a:off x="2573997" y="5493795"/>
                <a:ext cx="100121" cy="1045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44" name="椭圆 143">
                <a:extLst>
                  <a:ext uri="{FF2B5EF4-FFF2-40B4-BE49-F238E27FC236}">
                    <a16:creationId xmlns:a16="http://schemas.microsoft.com/office/drawing/2014/main" id="{A24C1669-D88E-C767-593E-306652C64E15}"/>
                  </a:ext>
                </a:extLst>
              </p:cNvPr>
              <p:cNvSpPr/>
              <p:nvPr/>
            </p:nvSpPr>
            <p:spPr>
              <a:xfrm>
                <a:off x="2730616" y="5493795"/>
                <a:ext cx="100121" cy="1045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grpSp>
            <p:nvGrpSpPr>
              <p:cNvPr id="145" name="组合 144">
                <a:extLst>
                  <a:ext uri="{FF2B5EF4-FFF2-40B4-BE49-F238E27FC236}">
                    <a16:creationId xmlns:a16="http://schemas.microsoft.com/office/drawing/2014/main" id="{81DA3FE6-2FFC-5B31-58B5-C6B3F26FB9EB}"/>
                  </a:ext>
                </a:extLst>
              </p:cNvPr>
              <p:cNvGrpSpPr/>
              <p:nvPr/>
            </p:nvGrpSpPr>
            <p:grpSpPr>
              <a:xfrm>
                <a:off x="1398958" y="4892295"/>
                <a:ext cx="1840226" cy="653840"/>
                <a:chOff x="1398958" y="4892295"/>
                <a:chExt cx="1840226" cy="653840"/>
              </a:xfrm>
            </p:grpSpPr>
            <p:sp>
              <p:nvSpPr>
                <p:cNvPr id="146" name="矩形 145">
                  <a:extLst>
                    <a:ext uri="{FF2B5EF4-FFF2-40B4-BE49-F238E27FC236}">
                      <a16:creationId xmlns:a16="http://schemas.microsoft.com/office/drawing/2014/main" id="{AAB6B271-EF7C-04B2-ECD7-4B8C84B9BC81}"/>
                    </a:ext>
                  </a:extLst>
                </p:cNvPr>
                <p:cNvSpPr/>
                <p:nvPr/>
              </p:nvSpPr>
              <p:spPr>
                <a:xfrm>
                  <a:off x="1404148" y="5104933"/>
                  <a:ext cx="1835036" cy="441202"/>
                </a:xfrm>
                <a:prstGeom prst="rect">
                  <a:avLst/>
                </a:prstGeom>
                <a:solidFill>
                  <a:schemeClr val="accent2">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cxnSp>
              <p:nvCxnSpPr>
                <p:cNvPr id="147" name="直接连接符 146">
                  <a:extLst>
                    <a:ext uri="{FF2B5EF4-FFF2-40B4-BE49-F238E27FC236}">
                      <a16:creationId xmlns:a16="http://schemas.microsoft.com/office/drawing/2014/main" id="{9BA7C1A2-BBE9-4081-39CD-EB41E6A0666A}"/>
                    </a:ext>
                  </a:extLst>
                </p:cNvPr>
                <p:cNvCxnSpPr>
                  <a:cxnSpLocks/>
                  <a:stCxn id="137" idx="0"/>
                </p:cNvCxnSpPr>
                <p:nvPr/>
              </p:nvCxnSpPr>
              <p:spPr>
                <a:xfrm flipH="1" flipV="1">
                  <a:off x="1398958" y="4914887"/>
                  <a:ext cx="7006" cy="582051"/>
                </a:xfrm>
                <a:prstGeom prst="line">
                  <a:avLst/>
                </a:prstGeom>
              </p:spPr>
              <p:style>
                <a:lnRef idx="1">
                  <a:schemeClr val="dk1"/>
                </a:lnRef>
                <a:fillRef idx="0">
                  <a:schemeClr val="dk1"/>
                </a:fillRef>
                <a:effectRef idx="0">
                  <a:schemeClr val="dk1"/>
                </a:effectRef>
                <a:fontRef idx="minor">
                  <a:schemeClr val="tx1"/>
                </a:fontRef>
              </p:style>
            </p:cxnSp>
            <p:cxnSp>
              <p:nvCxnSpPr>
                <p:cNvPr id="148" name="直接连接符 147">
                  <a:extLst>
                    <a:ext uri="{FF2B5EF4-FFF2-40B4-BE49-F238E27FC236}">
                      <a16:creationId xmlns:a16="http://schemas.microsoft.com/office/drawing/2014/main" id="{7DF37EA3-B69E-51FB-58EB-25CDBD374CA4}"/>
                    </a:ext>
                  </a:extLst>
                </p:cNvPr>
                <p:cNvCxnSpPr>
                  <a:cxnSpLocks/>
                </p:cNvCxnSpPr>
                <p:nvPr/>
              </p:nvCxnSpPr>
              <p:spPr>
                <a:xfrm flipH="1" flipV="1">
                  <a:off x="3238103" y="4892295"/>
                  <a:ext cx="12" cy="598854"/>
                </a:xfrm>
                <a:prstGeom prst="line">
                  <a:avLst/>
                </a:prstGeom>
              </p:spPr>
              <p:style>
                <a:lnRef idx="1">
                  <a:schemeClr val="dk1"/>
                </a:lnRef>
                <a:fillRef idx="0">
                  <a:schemeClr val="dk1"/>
                </a:fillRef>
                <a:effectRef idx="0">
                  <a:schemeClr val="dk1"/>
                </a:effectRef>
                <a:fontRef idx="minor">
                  <a:schemeClr val="tx1"/>
                </a:fontRef>
              </p:style>
            </p:cxnSp>
          </p:grpSp>
        </p:grpSp>
        <p:cxnSp>
          <p:nvCxnSpPr>
            <p:cNvPr id="113" name="直接连接符 112">
              <a:extLst>
                <a:ext uri="{FF2B5EF4-FFF2-40B4-BE49-F238E27FC236}">
                  <a16:creationId xmlns:a16="http://schemas.microsoft.com/office/drawing/2014/main" id="{E57000D5-3E75-244A-D8D9-43AFD1C2581A}"/>
                </a:ext>
              </a:extLst>
            </p:cNvPr>
            <p:cNvCxnSpPr>
              <a:cxnSpLocks/>
            </p:cNvCxnSpPr>
            <p:nvPr/>
          </p:nvCxnSpPr>
          <p:spPr>
            <a:xfrm flipV="1">
              <a:off x="8566777" y="5263809"/>
              <a:ext cx="0" cy="66914"/>
            </a:xfrm>
            <a:prstGeom prst="line">
              <a:avLst/>
            </a:prstGeom>
            <a:ln w="19050"/>
          </p:spPr>
          <p:style>
            <a:lnRef idx="1">
              <a:schemeClr val="dk1"/>
            </a:lnRef>
            <a:fillRef idx="0">
              <a:schemeClr val="dk1"/>
            </a:fillRef>
            <a:effectRef idx="0">
              <a:schemeClr val="dk1"/>
            </a:effectRef>
            <a:fontRef idx="minor">
              <a:schemeClr val="tx1"/>
            </a:fontRef>
          </p:style>
        </p:cxnSp>
        <p:grpSp>
          <p:nvGrpSpPr>
            <p:cNvPr id="114" name="组合 113">
              <a:extLst>
                <a:ext uri="{FF2B5EF4-FFF2-40B4-BE49-F238E27FC236}">
                  <a16:creationId xmlns:a16="http://schemas.microsoft.com/office/drawing/2014/main" id="{B170BFFE-6881-8814-5C78-22429E971F8E}"/>
                </a:ext>
              </a:extLst>
            </p:cNvPr>
            <p:cNvGrpSpPr/>
            <p:nvPr/>
          </p:nvGrpSpPr>
          <p:grpSpPr>
            <a:xfrm>
              <a:off x="7790165" y="5303875"/>
              <a:ext cx="1021319" cy="333504"/>
              <a:chOff x="2784978" y="5491149"/>
              <a:chExt cx="2010756" cy="656599"/>
            </a:xfrm>
          </p:grpSpPr>
          <p:sp>
            <p:nvSpPr>
              <p:cNvPr id="121" name="椭圆 120">
                <a:extLst>
                  <a:ext uri="{FF2B5EF4-FFF2-40B4-BE49-F238E27FC236}">
                    <a16:creationId xmlns:a16="http://schemas.microsoft.com/office/drawing/2014/main" id="{B20DEA00-960C-F49B-EC43-8850AE1C125C}"/>
                  </a:ext>
                </a:extLst>
              </p:cNvPr>
              <p:cNvSpPr/>
              <p:nvPr/>
            </p:nvSpPr>
            <p:spPr>
              <a:xfrm>
                <a:off x="2784978" y="5492632"/>
                <a:ext cx="100121" cy="1045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22" name="椭圆 121">
                <a:extLst>
                  <a:ext uri="{FF2B5EF4-FFF2-40B4-BE49-F238E27FC236}">
                    <a16:creationId xmlns:a16="http://schemas.microsoft.com/office/drawing/2014/main" id="{A69BEAD1-CC9E-B4C9-1AC4-477AD413F64C}"/>
                  </a:ext>
                </a:extLst>
              </p:cNvPr>
              <p:cNvSpPr/>
              <p:nvPr/>
            </p:nvSpPr>
            <p:spPr>
              <a:xfrm>
                <a:off x="2908080" y="5493795"/>
                <a:ext cx="100121" cy="1045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23" name="椭圆 122">
                <a:extLst>
                  <a:ext uri="{FF2B5EF4-FFF2-40B4-BE49-F238E27FC236}">
                    <a16:creationId xmlns:a16="http://schemas.microsoft.com/office/drawing/2014/main" id="{222A55A8-25E7-C9F9-231D-7561F4C696AB}"/>
                  </a:ext>
                </a:extLst>
              </p:cNvPr>
              <p:cNvSpPr/>
              <p:nvPr/>
            </p:nvSpPr>
            <p:spPr>
              <a:xfrm>
                <a:off x="3332337" y="5493795"/>
                <a:ext cx="100121" cy="1045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24" name="椭圆 123">
                <a:extLst>
                  <a:ext uri="{FF2B5EF4-FFF2-40B4-BE49-F238E27FC236}">
                    <a16:creationId xmlns:a16="http://schemas.microsoft.com/office/drawing/2014/main" id="{809BB451-826C-9F2C-4190-C48F93889194}"/>
                  </a:ext>
                </a:extLst>
              </p:cNvPr>
              <p:cNvSpPr/>
              <p:nvPr/>
            </p:nvSpPr>
            <p:spPr>
              <a:xfrm>
                <a:off x="4695613" y="5493795"/>
                <a:ext cx="100121" cy="1045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26" name="椭圆 125">
                <a:extLst>
                  <a:ext uri="{FF2B5EF4-FFF2-40B4-BE49-F238E27FC236}">
                    <a16:creationId xmlns:a16="http://schemas.microsoft.com/office/drawing/2014/main" id="{9EC8078F-64F3-CD4A-5678-7C5909D0759B}"/>
                  </a:ext>
                </a:extLst>
              </p:cNvPr>
              <p:cNvSpPr/>
              <p:nvPr/>
            </p:nvSpPr>
            <p:spPr>
              <a:xfrm>
                <a:off x="4535268" y="5493795"/>
                <a:ext cx="100121" cy="1045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27" name="椭圆 126">
                <a:extLst>
                  <a:ext uri="{FF2B5EF4-FFF2-40B4-BE49-F238E27FC236}">
                    <a16:creationId xmlns:a16="http://schemas.microsoft.com/office/drawing/2014/main" id="{002ED984-D726-2443-237F-6310337A8F5E}"/>
                  </a:ext>
                </a:extLst>
              </p:cNvPr>
              <p:cNvSpPr/>
              <p:nvPr/>
            </p:nvSpPr>
            <p:spPr>
              <a:xfrm>
                <a:off x="4332556" y="5493795"/>
                <a:ext cx="100121" cy="1045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28" name="椭圆 127">
                <a:extLst>
                  <a:ext uri="{FF2B5EF4-FFF2-40B4-BE49-F238E27FC236}">
                    <a16:creationId xmlns:a16="http://schemas.microsoft.com/office/drawing/2014/main" id="{9A55EC77-6EDB-080A-F6F8-8127F0D34D86}"/>
                  </a:ext>
                </a:extLst>
              </p:cNvPr>
              <p:cNvSpPr/>
              <p:nvPr/>
            </p:nvSpPr>
            <p:spPr>
              <a:xfrm>
                <a:off x="4011084" y="5491149"/>
                <a:ext cx="100121" cy="1045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29" name="椭圆 128">
                <a:extLst>
                  <a:ext uri="{FF2B5EF4-FFF2-40B4-BE49-F238E27FC236}">
                    <a16:creationId xmlns:a16="http://schemas.microsoft.com/office/drawing/2014/main" id="{44B784C9-37F9-BEF1-3325-FD2FC71B2625}"/>
                  </a:ext>
                </a:extLst>
              </p:cNvPr>
              <p:cNvSpPr/>
              <p:nvPr/>
            </p:nvSpPr>
            <p:spPr>
              <a:xfrm>
                <a:off x="3780791" y="5491149"/>
                <a:ext cx="100121" cy="1045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30" name="椭圆 129">
                <a:extLst>
                  <a:ext uri="{FF2B5EF4-FFF2-40B4-BE49-F238E27FC236}">
                    <a16:creationId xmlns:a16="http://schemas.microsoft.com/office/drawing/2014/main" id="{C7A169B9-FBB0-7CFF-4880-63528EAE2F6E}"/>
                  </a:ext>
                </a:extLst>
              </p:cNvPr>
              <p:cNvSpPr/>
              <p:nvPr/>
            </p:nvSpPr>
            <p:spPr>
              <a:xfrm>
                <a:off x="3604554" y="5493795"/>
                <a:ext cx="100121" cy="1045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31" name="椭圆 130">
                <a:extLst>
                  <a:ext uri="{FF2B5EF4-FFF2-40B4-BE49-F238E27FC236}">
                    <a16:creationId xmlns:a16="http://schemas.microsoft.com/office/drawing/2014/main" id="{F75F0374-ABA9-9C09-4F9F-346742A0A493}"/>
                  </a:ext>
                </a:extLst>
              </p:cNvPr>
              <p:cNvSpPr/>
              <p:nvPr/>
            </p:nvSpPr>
            <p:spPr>
              <a:xfrm>
                <a:off x="4157497" y="5491149"/>
                <a:ext cx="100121" cy="1045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grpSp>
            <p:nvGrpSpPr>
              <p:cNvPr id="133" name="组合 132">
                <a:extLst>
                  <a:ext uri="{FF2B5EF4-FFF2-40B4-BE49-F238E27FC236}">
                    <a16:creationId xmlns:a16="http://schemas.microsoft.com/office/drawing/2014/main" id="{B1B9D967-5302-3C48-A3AC-B6F79C96108C}"/>
                  </a:ext>
                </a:extLst>
              </p:cNvPr>
              <p:cNvGrpSpPr/>
              <p:nvPr/>
            </p:nvGrpSpPr>
            <p:grpSpPr>
              <a:xfrm>
                <a:off x="2836514" y="5547510"/>
                <a:ext cx="1908611" cy="600238"/>
                <a:chOff x="2836514" y="5547510"/>
                <a:chExt cx="1908611" cy="600238"/>
              </a:xfrm>
            </p:grpSpPr>
            <p:sp>
              <p:nvSpPr>
                <p:cNvPr id="134" name="矩形 133">
                  <a:extLst>
                    <a:ext uri="{FF2B5EF4-FFF2-40B4-BE49-F238E27FC236}">
                      <a16:creationId xmlns:a16="http://schemas.microsoft.com/office/drawing/2014/main" id="{770F8C49-7CF6-AD60-F920-88F6443EEED6}"/>
                    </a:ext>
                  </a:extLst>
                </p:cNvPr>
                <p:cNvSpPr/>
                <p:nvPr/>
              </p:nvSpPr>
              <p:spPr>
                <a:xfrm>
                  <a:off x="2836853" y="5547510"/>
                  <a:ext cx="1904965" cy="441202"/>
                </a:xfrm>
                <a:prstGeom prst="rect">
                  <a:avLst/>
                </a:prstGeom>
                <a:solidFill>
                  <a:srgbClr val="C00000">
                    <a:alpha val="6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cxnSp>
              <p:nvCxnSpPr>
                <p:cNvPr id="135" name="直接连接符 134">
                  <a:extLst>
                    <a:ext uri="{FF2B5EF4-FFF2-40B4-BE49-F238E27FC236}">
                      <a16:creationId xmlns:a16="http://schemas.microsoft.com/office/drawing/2014/main" id="{A23BC35B-9C98-1373-0734-2AB736C2E48C}"/>
                    </a:ext>
                  </a:extLst>
                </p:cNvPr>
                <p:cNvCxnSpPr>
                  <a:cxnSpLocks/>
                </p:cNvCxnSpPr>
                <p:nvPr/>
              </p:nvCxnSpPr>
              <p:spPr>
                <a:xfrm flipV="1">
                  <a:off x="2836514" y="5599081"/>
                  <a:ext cx="5148" cy="537856"/>
                </a:xfrm>
                <a:prstGeom prst="line">
                  <a:avLst/>
                </a:prstGeom>
              </p:spPr>
              <p:style>
                <a:lnRef idx="1">
                  <a:schemeClr val="dk1"/>
                </a:lnRef>
                <a:fillRef idx="0">
                  <a:schemeClr val="dk1"/>
                </a:fillRef>
                <a:effectRef idx="0">
                  <a:schemeClr val="dk1"/>
                </a:effectRef>
                <a:fontRef idx="minor">
                  <a:schemeClr val="tx1"/>
                </a:fontRef>
              </p:style>
            </p:cxnSp>
            <p:cxnSp>
              <p:nvCxnSpPr>
                <p:cNvPr id="136" name="直接连接符 135">
                  <a:extLst>
                    <a:ext uri="{FF2B5EF4-FFF2-40B4-BE49-F238E27FC236}">
                      <a16:creationId xmlns:a16="http://schemas.microsoft.com/office/drawing/2014/main" id="{3EEDE0A6-0242-55F1-1BC8-5F9D33063EFB}"/>
                    </a:ext>
                  </a:extLst>
                </p:cNvPr>
                <p:cNvCxnSpPr>
                  <a:cxnSpLocks/>
                </p:cNvCxnSpPr>
                <p:nvPr/>
              </p:nvCxnSpPr>
              <p:spPr>
                <a:xfrm flipH="1" flipV="1">
                  <a:off x="4742157" y="5602284"/>
                  <a:ext cx="2968" cy="545464"/>
                </a:xfrm>
                <a:prstGeom prst="line">
                  <a:avLst/>
                </a:prstGeom>
              </p:spPr>
              <p:style>
                <a:lnRef idx="1">
                  <a:schemeClr val="dk1"/>
                </a:lnRef>
                <a:fillRef idx="0">
                  <a:schemeClr val="dk1"/>
                </a:fillRef>
                <a:effectRef idx="0">
                  <a:schemeClr val="dk1"/>
                </a:effectRef>
                <a:fontRef idx="minor">
                  <a:schemeClr val="tx1"/>
                </a:fontRef>
              </p:style>
            </p:cxnSp>
          </p:grpSp>
        </p:grpSp>
        <p:cxnSp>
          <p:nvCxnSpPr>
            <p:cNvPr id="115" name="直接连接符 114">
              <a:extLst>
                <a:ext uri="{FF2B5EF4-FFF2-40B4-BE49-F238E27FC236}">
                  <a16:creationId xmlns:a16="http://schemas.microsoft.com/office/drawing/2014/main" id="{4C706E6F-B489-6CEB-6623-B39B565DC001}"/>
                </a:ext>
              </a:extLst>
            </p:cNvPr>
            <p:cNvCxnSpPr>
              <a:cxnSpLocks/>
            </p:cNvCxnSpPr>
            <p:nvPr/>
          </p:nvCxnSpPr>
          <p:spPr>
            <a:xfrm>
              <a:off x="7742720" y="4860481"/>
              <a:ext cx="0" cy="958758"/>
            </a:xfrm>
            <a:prstGeom prst="line">
              <a:avLst/>
            </a:prstGeom>
            <a:ln w="12700">
              <a:prstDash val="lgDash"/>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119" name="文本框 118">
              <a:extLst>
                <a:ext uri="{FF2B5EF4-FFF2-40B4-BE49-F238E27FC236}">
                  <a16:creationId xmlns:a16="http://schemas.microsoft.com/office/drawing/2014/main" id="{9B0E4C7C-A4D2-C215-6A06-217527860337}"/>
                </a:ext>
              </a:extLst>
            </p:cNvPr>
            <p:cNvSpPr txBox="1"/>
            <p:nvPr/>
          </p:nvSpPr>
          <p:spPr>
            <a:xfrm>
              <a:off x="7240018" y="4410525"/>
              <a:ext cx="1005403" cy="338554"/>
            </a:xfrm>
            <a:prstGeom prst="rect">
              <a:avLst/>
            </a:prstGeom>
            <a:noFill/>
          </p:spPr>
          <p:txBody>
            <a:bodyPr wrap="none" rtlCol="0">
              <a:spAutoFit/>
            </a:bodyPr>
            <a:lstStyle/>
            <a:p>
              <a:r>
                <a:rPr lang="ja-JP" altLang="en-US" sz="1600" dirty="0">
                  <a:latin typeface="Calibri" panose="020F0502020204030204" pitchFamily="34" charset="0"/>
                  <a:ea typeface="Calibri" panose="020F0502020204030204" pitchFamily="34" charset="0"/>
                  <a:cs typeface="Calibri" panose="020F0502020204030204" pitchFamily="34" charset="0"/>
                </a:rPr>
                <a:t>閾値決定</a:t>
              </a:r>
              <a:endParaRPr lang="zh-CN" altLang="en-US" sz="1600" dirty="0">
                <a:latin typeface="Calibri" panose="020F0502020204030204" pitchFamily="34" charset="0"/>
                <a:cs typeface="Calibri" panose="020F0502020204030204" pitchFamily="34" charset="0"/>
              </a:endParaRPr>
            </a:p>
          </p:txBody>
        </p:sp>
      </p:grpSp>
      <p:sp>
        <p:nvSpPr>
          <p:cNvPr id="175" name="文本框 174">
            <a:extLst>
              <a:ext uri="{FF2B5EF4-FFF2-40B4-BE49-F238E27FC236}">
                <a16:creationId xmlns:a16="http://schemas.microsoft.com/office/drawing/2014/main" id="{1BE45A15-4DF1-85F6-0DB3-C457F0C121CA}"/>
              </a:ext>
            </a:extLst>
          </p:cNvPr>
          <p:cNvSpPr txBox="1"/>
          <p:nvPr/>
        </p:nvSpPr>
        <p:spPr>
          <a:xfrm>
            <a:off x="8299552" y="5021551"/>
            <a:ext cx="2031325" cy="369332"/>
          </a:xfrm>
          <a:prstGeom prst="rect">
            <a:avLst/>
          </a:prstGeom>
          <a:noFill/>
        </p:spPr>
        <p:txBody>
          <a:bodyPr wrap="none" rtlCol="0">
            <a:spAutoFit/>
          </a:bodyPr>
          <a:lstStyle/>
          <a:p>
            <a:r>
              <a:rPr lang="ja-JP" altLang="en-US" dirty="0">
                <a:latin typeface="MS Mincho" panose="02020609040205080304" pitchFamily="49" charset="-128"/>
                <a:ea typeface="MS Mincho" panose="02020609040205080304" pitchFamily="49" charset="-128"/>
              </a:rPr>
              <a:t>図</a:t>
            </a:r>
            <a:r>
              <a:rPr lang="en-US" altLang="ja-JP" dirty="0">
                <a:latin typeface="MS Mincho" panose="02020609040205080304" pitchFamily="49" charset="-128"/>
                <a:ea typeface="MS Mincho" panose="02020609040205080304" pitchFamily="49" charset="-128"/>
              </a:rPr>
              <a:t>1.</a:t>
            </a:r>
            <a:r>
              <a:rPr lang="ja-JP" altLang="en-US" dirty="0">
                <a:latin typeface="MS Mincho" panose="02020609040205080304" pitchFamily="49" charset="-128"/>
                <a:ea typeface="MS Mincho" panose="02020609040205080304" pitchFamily="49" charset="-128"/>
              </a:rPr>
              <a:t>提案手法概要</a:t>
            </a:r>
            <a:endParaRPr lang="zh-CN" altLang="en-US"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1950493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6">
            <a:extLst>
              <a:ext uri="{FF2B5EF4-FFF2-40B4-BE49-F238E27FC236}">
                <a16:creationId xmlns:a16="http://schemas.microsoft.com/office/drawing/2014/main" id="{E8E43A84-CEAD-74E6-5A1D-50D5EEEA9F6D}"/>
              </a:ext>
            </a:extLst>
          </p:cNvPr>
          <p:cNvSpPr txBox="1">
            <a:spLocks/>
          </p:cNvSpPr>
          <p:nvPr/>
        </p:nvSpPr>
        <p:spPr bwMode="gray">
          <a:xfrm>
            <a:off x="881148" y="781050"/>
            <a:ext cx="628035"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BF57005C-5004-451B-A854-823364E9B746}" type="slidenum">
              <a:rPr lang="zh-CN" altLang="en-US" sz="3200" smtClean="0">
                <a:solidFill>
                  <a:schemeClr val="tx1"/>
                </a:solidFill>
              </a:rPr>
              <a:pPr algn="l"/>
              <a:t>4</a:t>
            </a:fld>
            <a:endParaRPr lang="zh-CN" altLang="en-US" sz="3200" dirty="0">
              <a:solidFill>
                <a:schemeClr val="tx1"/>
              </a:solidFill>
            </a:endParaRPr>
          </a:p>
        </p:txBody>
      </p:sp>
      <p:sp>
        <p:nvSpPr>
          <p:cNvPr id="9" name="标题 1">
            <a:extLst>
              <a:ext uri="{FF2B5EF4-FFF2-40B4-BE49-F238E27FC236}">
                <a16:creationId xmlns:a16="http://schemas.microsoft.com/office/drawing/2014/main" id="{FBA5E4B5-5687-B8DA-A612-E0E185D1D8EB}"/>
              </a:ext>
            </a:extLst>
          </p:cNvPr>
          <p:cNvSpPr>
            <a:spLocks noGrp="1"/>
          </p:cNvSpPr>
          <p:nvPr>
            <p:ph type="title"/>
          </p:nvPr>
        </p:nvSpPr>
        <p:spPr>
          <a:xfrm>
            <a:off x="2129375" y="478603"/>
            <a:ext cx="8659318" cy="970017"/>
          </a:xfrm>
        </p:spPr>
        <p:txBody>
          <a:bodyPr>
            <a:noAutofit/>
          </a:bodyPr>
          <a:lstStyle/>
          <a:p>
            <a:r>
              <a:rPr lang="ja-JP" altLang="en-US" sz="5400" dirty="0">
                <a:latin typeface="MS Gothic" panose="020B0609070205080204" pitchFamily="49" charset="-128"/>
                <a:ea typeface="MS Gothic" panose="020B0609070205080204" pitchFamily="49" charset="-128"/>
              </a:rPr>
              <a:t>視覚刺激の設計</a:t>
            </a:r>
          </a:p>
        </p:txBody>
      </p:sp>
      <p:sp>
        <p:nvSpPr>
          <p:cNvPr id="10" name="内容占位符 2">
            <a:extLst>
              <a:ext uri="{FF2B5EF4-FFF2-40B4-BE49-F238E27FC236}">
                <a16:creationId xmlns:a16="http://schemas.microsoft.com/office/drawing/2014/main" id="{0CE9106F-67CB-06A4-AD33-8BCDC64E4A16}"/>
              </a:ext>
            </a:extLst>
          </p:cNvPr>
          <p:cNvSpPr>
            <a:spLocks noGrp="1"/>
          </p:cNvSpPr>
          <p:nvPr>
            <p:ph idx="1"/>
          </p:nvPr>
        </p:nvSpPr>
        <p:spPr>
          <a:xfrm>
            <a:off x="1509182" y="1716248"/>
            <a:ext cx="8874473" cy="4727511"/>
          </a:xfrm>
        </p:spPr>
        <p:txBody>
          <a:bodyPr>
            <a:normAutofit/>
          </a:bodyPr>
          <a:lstStyle/>
          <a:p>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8</a:t>
            </a:r>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種類の視覚刺激（瞳孔の拡大・収縮が誘発される先行研究に基づく）</a:t>
            </a:r>
            <a:endPar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endParaRPr>
          </a:p>
          <a:p>
            <a:pPr lvl="1"/>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点滅、色グラデーション、視覚錯覚等</a:t>
            </a:r>
          </a:p>
          <a:p>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4</a:t>
            </a:r>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種類の色の組合せ（赤青、黄青、赤緑、緑青）</a:t>
            </a:r>
          </a:p>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視覚刺激と色を組み合わせて２つの実験に分けて検証</a:t>
            </a:r>
          </a:p>
        </p:txBody>
      </p:sp>
    </p:spTree>
    <p:extLst>
      <p:ext uri="{BB962C8B-B14F-4D97-AF65-F5344CB8AC3E}">
        <p14:creationId xmlns:p14="http://schemas.microsoft.com/office/powerpoint/2010/main" val="3920111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0F44B-034A-DC09-FFCB-A82D797500C2}"/>
            </a:ext>
          </a:extLst>
        </p:cNvPr>
        <p:cNvGrpSpPr/>
        <p:nvPr/>
      </p:nvGrpSpPr>
      <p:grpSpPr>
        <a:xfrm>
          <a:off x="0" y="0"/>
          <a:ext cx="0" cy="0"/>
          <a:chOff x="0" y="0"/>
          <a:chExt cx="0" cy="0"/>
        </a:xfrm>
      </p:grpSpPr>
      <p:sp>
        <p:nvSpPr>
          <p:cNvPr id="11" name="灯片编号占位符 6">
            <a:extLst>
              <a:ext uri="{FF2B5EF4-FFF2-40B4-BE49-F238E27FC236}">
                <a16:creationId xmlns:a16="http://schemas.microsoft.com/office/drawing/2014/main" id="{FFDDD46E-20C1-4158-5ECD-6509EC692033}"/>
              </a:ext>
            </a:extLst>
          </p:cNvPr>
          <p:cNvSpPr txBox="1">
            <a:spLocks/>
          </p:cNvSpPr>
          <p:nvPr/>
        </p:nvSpPr>
        <p:spPr bwMode="gray">
          <a:xfrm>
            <a:off x="881148" y="781050"/>
            <a:ext cx="628035"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BF57005C-5004-451B-A854-823364E9B746}" type="slidenum">
              <a:rPr lang="zh-CN" altLang="en-US" sz="3200" smtClean="0">
                <a:solidFill>
                  <a:schemeClr val="tx1"/>
                </a:solidFill>
              </a:rPr>
              <a:pPr algn="l"/>
              <a:t>5</a:t>
            </a:fld>
            <a:endParaRPr lang="zh-CN" altLang="en-US" sz="3200" dirty="0">
              <a:solidFill>
                <a:schemeClr val="tx1"/>
              </a:solidFill>
            </a:endParaRPr>
          </a:p>
        </p:txBody>
      </p:sp>
      <p:pic>
        <p:nvPicPr>
          <p:cNvPr id="4" name="无标题视频——使用Clipchamp制作">
            <a:hlinkClick r:id="" action="ppaction://media"/>
            <a:extLst>
              <a:ext uri="{FF2B5EF4-FFF2-40B4-BE49-F238E27FC236}">
                <a16:creationId xmlns:a16="http://schemas.microsoft.com/office/drawing/2014/main" id="{F572371C-351C-8175-188C-EA52489A35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14596" y="1957163"/>
            <a:ext cx="6888876" cy="3881058"/>
          </a:xfrm>
          <a:prstGeom prst="rect">
            <a:avLst/>
          </a:prstGeom>
        </p:spPr>
      </p:pic>
      <p:sp>
        <p:nvSpPr>
          <p:cNvPr id="2" name="文本框 1">
            <a:extLst>
              <a:ext uri="{FF2B5EF4-FFF2-40B4-BE49-F238E27FC236}">
                <a16:creationId xmlns:a16="http://schemas.microsoft.com/office/drawing/2014/main" id="{BD113273-053E-52DE-2F12-56F92EF4912B}"/>
              </a:ext>
            </a:extLst>
          </p:cNvPr>
          <p:cNvSpPr txBox="1"/>
          <p:nvPr/>
        </p:nvSpPr>
        <p:spPr>
          <a:xfrm>
            <a:off x="5481788" y="5977432"/>
            <a:ext cx="1954492" cy="369332"/>
          </a:xfrm>
          <a:prstGeom prst="rect">
            <a:avLst/>
          </a:prstGeom>
          <a:noFill/>
        </p:spPr>
        <p:txBody>
          <a:bodyPr wrap="square" rtlCol="0">
            <a:spAutoFit/>
          </a:bodyPr>
          <a:lstStyle/>
          <a:p>
            <a:r>
              <a:rPr lang="ja-JP" altLang="en-US"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動画</a:t>
            </a:r>
            <a:r>
              <a:rPr lang="en-US" altLang="zh-CN"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1. </a:t>
            </a:r>
            <a:r>
              <a:rPr lang="ja-JP" altLang="en-US"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視覚刺激</a:t>
            </a:r>
            <a:r>
              <a:rPr lang="en-US" altLang="ja-JP"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1</a:t>
            </a:r>
            <a:endParaRPr lang="zh-CN" altLang="en-US"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3" name="标题 1">
            <a:extLst>
              <a:ext uri="{FF2B5EF4-FFF2-40B4-BE49-F238E27FC236}">
                <a16:creationId xmlns:a16="http://schemas.microsoft.com/office/drawing/2014/main" id="{9906BA1C-8D3D-D0F0-3C77-D3965263F407}"/>
              </a:ext>
            </a:extLst>
          </p:cNvPr>
          <p:cNvSpPr>
            <a:spLocks noGrp="1"/>
          </p:cNvSpPr>
          <p:nvPr>
            <p:ph type="title"/>
          </p:nvPr>
        </p:nvSpPr>
        <p:spPr>
          <a:xfrm>
            <a:off x="2129375" y="478603"/>
            <a:ext cx="8659318" cy="970017"/>
          </a:xfrm>
        </p:spPr>
        <p:txBody>
          <a:bodyPr>
            <a:noAutofit/>
          </a:bodyPr>
          <a:lstStyle/>
          <a:p>
            <a:r>
              <a:rPr lang="ja-JP" altLang="en-US" sz="5400" dirty="0">
                <a:latin typeface="MS Gothic" panose="020B0609070205080204" pitchFamily="49" charset="-128"/>
                <a:ea typeface="MS Gothic" panose="020B0609070205080204" pitchFamily="49" charset="-128"/>
              </a:rPr>
              <a:t>視覚刺激の設計</a:t>
            </a:r>
          </a:p>
        </p:txBody>
      </p:sp>
    </p:spTree>
    <p:extLst>
      <p:ext uri="{BB962C8B-B14F-4D97-AF65-F5344CB8AC3E}">
        <p14:creationId xmlns:p14="http://schemas.microsoft.com/office/powerpoint/2010/main" val="407783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6">
            <a:extLst>
              <a:ext uri="{FF2B5EF4-FFF2-40B4-BE49-F238E27FC236}">
                <a16:creationId xmlns:a16="http://schemas.microsoft.com/office/drawing/2014/main" id="{866CC05C-92BE-7A11-3B47-2A3BF8AD03AB}"/>
              </a:ext>
            </a:extLst>
          </p:cNvPr>
          <p:cNvSpPr txBox="1">
            <a:spLocks/>
          </p:cNvSpPr>
          <p:nvPr/>
        </p:nvSpPr>
        <p:spPr bwMode="gray">
          <a:xfrm>
            <a:off x="881148" y="781050"/>
            <a:ext cx="628035"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BF57005C-5004-451B-A854-823364E9B746}" type="slidenum">
              <a:rPr lang="zh-CN" altLang="en-US" sz="3200" smtClean="0">
                <a:solidFill>
                  <a:schemeClr val="tx1"/>
                </a:solidFill>
              </a:rPr>
              <a:pPr algn="l"/>
              <a:t>6</a:t>
            </a:fld>
            <a:endParaRPr lang="zh-CN" altLang="en-US" sz="3200" dirty="0">
              <a:solidFill>
                <a:schemeClr val="tx1"/>
              </a:solidFill>
            </a:endParaRPr>
          </a:p>
        </p:txBody>
      </p:sp>
      <p:pic>
        <p:nvPicPr>
          <p:cNvPr id="3" name="图片 2">
            <a:extLst>
              <a:ext uri="{FF2B5EF4-FFF2-40B4-BE49-F238E27FC236}">
                <a16:creationId xmlns:a16="http://schemas.microsoft.com/office/drawing/2014/main" id="{3E9CE7E5-1807-7173-AC5A-F12950C77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3829" y="4207169"/>
            <a:ext cx="4062237" cy="1904174"/>
          </a:xfrm>
          <a:prstGeom prst="rect">
            <a:avLst/>
          </a:prstGeom>
          <a:ln w="12700">
            <a:solidFill>
              <a:schemeClr val="tx1"/>
            </a:solidFill>
          </a:ln>
        </p:spPr>
      </p:pic>
      <p:pic>
        <p:nvPicPr>
          <p:cNvPr id="5" name="图片 4">
            <a:extLst>
              <a:ext uri="{FF2B5EF4-FFF2-40B4-BE49-F238E27FC236}">
                <a16:creationId xmlns:a16="http://schemas.microsoft.com/office/drawing/2014/main" id="{E405DC58-ACE7-D477-7766-2F9A131FB3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3831" y="1716248"/>
            <a:ext cx="4062237" cy="1904174"/>
          </a:xfrm>
          <a:prstGeom prst="rect">
            <a:avLst/>
          </a:prstGeom>
          <a:ln w="12700">
            <a:solidFill>
              <a:schemeClr val="tx1"/>
            </a:solidFill>
          </a:ln>
        </p:spPr>
      </p:pic>
      <p:sp>
        <p:nvSpPr>
          <p:cNvPr id="12" name="标题 1">
            <a:extLst>
              <a:ext uri="{FF2B5EF4-FFF2-40B4-BE49-F238E27FC236}">
                <a16:creationId xmlns:a16="http://schemas.microsoft.com/office/drawing/2014/main" id="{61EAB5C0-3FC0-BE7E-FABB-F18642AFD9B0}"/>
              </a:ext>
            </a:extLst>
          </p:cNvPr>
          <p:cNvSpPr>
            <a:spLocks noGrp="1"/>
          </p:cNvSpPr>
          <p:nvPr>
            <p:ph type="title"/>
          </p:nvPr>
        </p:nvSpPr>
        <p:spPr>
          <a:xfrm>
            <a:off x="2129375" y="478603"/>
            <a:ext cx="8659318" cy="970017"/>
          </a:xfrm>
        </p:spPr>
        <p:txBody>
          <a:bodyPr>
            <a:noAutofit/>
          </a:bodyPr>
          <a:lstStyle/>
          <a:p>
            <a:r>
              <a:rPr lang="ja-JP" altLang="en-US" sz="5400" dirty="0">
                <a:latin typeface="MS Gothic" panose="020B0609070205080204" pitchFamily="49" charset="-128"/>
                <a:ea typeface="MS Gothic" panose="020B0609070205080204" pitchFamily="49" charset="-128"/>
              </a:rPr>
              <a:t>データ前処理</a:t>
            </a:r>
          </a:p>
        </p:txBody>
      </p:sp>
      <p:sp>
        <p:nvSpPr>
          <p:cNvPr id="13" name="内容占位符 2">
            <a:extLst>
              <a:ext uri="{FF2B5EF4-FFF2-40B4-BE49-F238E27FC236}">
                <a16:creationId xmlns:a16="http://schemas.microsoft.com/office/drawing/2014/main" id="{C4222FA6-E1C4-6C67-E6B6-5F975CFE9257}"/>
              </a:ext>
            </a:extLst>
          </p:cNvPr>
          <p:cNvSpPr>
            <a:spLocks noGrp="1"/>
          </p:cNvSpPr>
          <p:nvPr>
            <p:ph idx="1"/>
          </p:nvPr>
        </p:nvSpPr>
        <p:spPr>
          <a:xfrm>
            <a:off x="1509183" y="1716248"/>
            <a:ext cx="5247558" cy="4727511"/>
          </a:xfrm>
        </p:spPr>
        <p:txBody>
          <a:bodyPr>
            <a:normAutofit/>
          </a:bodyPr>
          <a:lstStyle/>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瞳孔径の時系列データに対して２つの前処理を実施</a:t>
            </a:r>
          </a:p>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線形補間</a:t>
            </a:r>
          </a:p>
          <a:p>
            <a:pPr lvl="1"/>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まばたき等で発生する欠損値を補間するため</a:t>
            </a:r>
          </a:p>
          <a:p>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2Hz</a:t>
            </a:r>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ローパスフィルタ</a:t>
            </a:r>
          </a:p>
          <a:p>
            <a:pPr lvl="1"/>
            <a:r>
              <a:rPr lang="en-US" altLang="ja-JP"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2Hz</a:t>
            </a:r>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以下に含まれる瞳孔反応を残し，ノイズ成分を除去	</a:t>
            </a:r>
          </a:p>
          <a:p>
            <a:pPr lvl="1"/>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これは、瞳孔の周期振動が概ね</a:t>
            </a:r>
            <a:r>
              <a:rPr lang="en-US" altLang="ja-JP"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0.04〜2Hz</a:t>
            </a:r>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である知見に基づく</a:t>
            </a:r>
          </a:p>
        </p:txBody>
      </p:sp>
      <p:sp>
        <p:nvSpPr>
          <p:cNvPr id="17" name="文本框 16">
            <a:extLst>
              <a:ext uri="{FF2B5EF4-FFF2-40B4-BE49-F238E27FC236}">
                <a16:creationId xmlns:a16="http://schemas.microsoft.com/office/drawing/2014/main" id="{8140843C-FFA8-0A87-030B-A70DFBFF20CE}"/>
              </a:ext>
            </a:extLst>
          </p:cNvPr>
          <p:cNvSpPr txBox="1"/>
          <p:nvPr/>
        </p:nvSpPr>
        <p:spPr>
          <a:xfrm>
            <a:off x="8384702" y="3620422"/>
            <a:ext cx="1800493" cy="369332"/>
          </a:xfrm>
          <a:prstGeom prst="rect">
            <a:avLst/>
          </a:prstGeom>
          <a:noFill/>
        </p:spPr>
        <p:txBody>
          <a:bodyPr wrap="none" rtlCol="0">
            <a:spAutoFit/>
          </a:bodyPr>
          <a:lstStyle/>
          <a:p>
            <a:r>
              <a:rPr lang="ja-JP" altLang="en-US" dirty="0">
                <a:latin typeface="MS Mincho" panose="02020609040205080304" pitchFamily="49" charset="-128"/>
                <a:ea typeface="MS Mincho" panose="02020609040205080304" pitchFamily="49" charset="-128"/>
              </a:rPr>
              <a:t>図</a:t>
            </a:r>
            <a:r>
              <a:rPr lang="en-US" altLang="ja-JP" dirty="0">
                <a:latin typeface="MS Mincho" panose="02020609040205080304" pitchFamily="49" charset="-128"/>
                <a:ea typeface="MS Mincho" panose="02020609040205080304" pitchFamily="49" charset="-128"/>
              </a:rPr>
              <a:t>3.</a:t>
            </a:r>
            <a:r>
              <a:rPr lang="ja-JP" altLang="en-US" dirty="0">
                <a:latin typeface="MS Mincho" panose="02020609040205080304" pitchFamily="49" charset="-128"/>
                <a:ea typeface="MS Mincho" panose="02020609040205080304" pitchFamily="49" charset="-128"/>
                <a:cs typeface="Calibri" panose="020F0502020204030204" pitchFamily="34" charset="0"/>
              </a:rPr>
              <a:t>線形補間例</a:t>
            </a:r>
            <a:endParaRPr lang="zh-CN" altLang="en-US" dirty="0">
              <a:latin typeface="MS Mincho" panose="02020609040205080304" pitchFamily="49" charset="-128"/>
              <a:ea typeface="MS Mincho" panose="02020609040205080304" pitchFamily="49" charset="-128"/>
            </a:endParaRPr>
          </a:p>
        </p:txBody>
      </p:sp>
      <p:sp>
        <p:nvSpPr>
          <p:cNvPr id="18" name="文本框 17">
            <a:extLst>
              <a:ext uri="{FF2B5EF4-FFF2-40B4-BE49-F238E27FC236}">
                <a16:creationId xmlns:a16="http://schemas.microsoft.com/office/drawing/2014/main" id="{09E49F6D-E981-7E06-2B93-4D84962664B3}"/>
              </a:ext>
            </a:extLst>
          </p:cNvPr>
          <p:cNvSpPr txBox="1"/>
          <p:nvPr/>
        </p:nvSpPr>
        <p:spPr>
          <a:xfrm>
            <a:off x="8064870" y="6111343"/>
            <a:ext cx="2723823" cy="369332"/>
          </a:xfrm>
          <a:prstGeom prst="rect">
            <a:avLst/>
          </a:prstGeom>
          <a:noFill/>
        </p:spPr>
        <p:txBody>
          <a:bodyPr wrap="none" rtlCol="0">
            <a:spAutoFit/>
          </a:bodyPr>
          <a:lstStyle/>
          <a:p>
            <a:r>
              <a:rPr lang="ja-JP" altLang="en-US" dirty="0">
                <a:latin typeface="MS Mincho" panose="02020609040205080304" pitchFamily="49" charset="-128"/>
                <a:ea typeface="MS Mincho" panose="02020609040205080304" pitchFamily="49" charset="-128"/>
              </a:rPr>
              <a:t>図</a:t>
            </a:r>
            <a:r>
              <a:rPr lang="en-US" altLang="ja-JP" dirty="0">
                <a:latin typeface="MS Mincho" panose="02020609040205080304" pitchFamily="49" charset="-128"/>
                <a:ea typeface="MS Mincho" panose="02020609040205080304" pitchFamily="49" charset="-128"/>
              </a:rPr>
              <a:t>4.</a:t>
            </a:r>
            <a:r>
              <a:rPr lang="ja-JP" altLang="en-US" dirty="0">
                <a:latin typeface="MS Mincho" panose="02020609040205080304" pitchFamily="49" charset="-128"/>
                <a:ea typeface="MS Mincho" panose="02020609040205080304" pitchFamily="49" charset="-128"/>
                <a:cs typeface="Calibri" panose="020F0502020204030204" pitchFamily="34" charset="0"/>
              </a:rPr>
              <a:t>ローパスフィルタ例</a:t>
            </a:r>
            <a:endParaRPr lang="zh-CN" altLang="en-US"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738839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484542AD-2817-99B9-8925-A7561DE8E1A5}"/>
              </a:ext>
            </a:extLst>
          </p:cNvPr>
          <p:cNvGrpSpPr/>
          <p:nvPr/>
        </p:nvGrpSpPr>
        <p:grpSpPr>
          <a:xfrm>
            <a:off x="6891216" y="1716248"/>
            <a:ext cx="4883420" cy="2756418"/>
            <a:chOff x="7130555" y="2505011"/>
            <a:chExt cx="4883420" cy="2756418"/>
          </a:xfrm>
        </p:grpSpPr>
        <p:sp>
          <p:nvSpPr>
            <p:cNvPr id="43" name="矩形: 圆角 42">
              <a:extLst>
                <a:ext uri="{FF2B5EF4-FFF2-40B4-BE49-F238E27FC236}">
                  <a16:creationId xmlns:a16="http://schemas.microsoft.com/office/drawing/2014/main" id="{0BB17D3A-E376-9CB8-70B4-096F5A62E029}"/>
                </a:ext>
              </a:extLst>
            </p:cNvPr>
            <p:cNvSpPr/>
            <p:nvPr/>
          </p:nvSpPr>
          <p:spPr>
            <a:xfrm>
              <a:off x="7130555" y="2505222"/>
              <a:ext cx="4883420" cy="2756207"/>
            </a:xfrm>
            <a:prstGeom prst="roundRect">
              <a:avLst/>
            </a:prstGeom>
            <a:solidFill>
              <a:schemeClr val="bg1"/>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dirty="0">
                <a:solidFill>
                  <a:schemeClr val="tx1"/>
                </a:solidFill>
                <a:latin typeface="Calibri" panose="020F0502020204030204" pitchFamily="34" charset="0"/>
                <a:cs typeface="Calibri" panose="020F0502020204030204" pitchFamily="34" charset="0"/>
              </a:endParaRPr>
            </a:p>
          </p:txBody>
        </p:sp>
        <p:grpSp>
          <p:nvGrpSpPr>
            <p:cNvPr id="44" name="组合 43">
              <a:extLst>
                <a:ext uri="{FF2B5EF4-FFF2-40B4-BE49-F238E27FC236}">
                  <a16:creationId xmlns:a16="http://schemas.microsoft.com/office/drawing/2014/main" id="{B56E56B9-00EB-7B65-92A8-5F1942DF2AF8}"/>
                </a:ext>
              </a:extLst>
            </p:cNvPr>
            <p:cNvGrpSpPr/>
            <p:nvPr/>
          </p:nvGrpSpPr>
          <p:grpSpPr>
            <a:xfrm>
              <a:off x="8054896" y="3474365"/>
              <a:ext cx="845989" cy="1663525"/>
              <a:chOff x="7253254" y="1111578"/>
              <a:chExt cx="792348" cy="1508745"/>
            </a:xfrm>
          </p:grpSpPr>
          <p:pic>
            <p:nvPicPr>
              <p:cNvPr id="46" name="图片 45">
                <a:extLst>
                  <a:ext uri="{FF2B5EF4-FFF2-40B4-BE49-F238E27FC236}">
                    <a16:creationId xmlns:a16="http://schemas.microsoft.com/office/drawing/2014/main" id="{D31CCBD6-F17C-144F-B80D-9E0268751F72}"/>
                  </a:ext>
                </a:extLst>
              </p:cNvPr>
              <p:cNvPicPr>
                <a:picLocks noChangeAspect="1"/>
              </p:cNvPicPr>
              <p:nvPr/>
            </p:nvPicPr>
            <p:blipFill>
              <a:blip r:embed="rId3"/>
              <a:stretch>
                <a:fillRect/>
              </a:stretch>
            </p:blipFill>
            <p:spPr>
              <a:xfrm>
                <a:off x="7253254" y="1111578"/>
                <a:ext cx="792348" cy="611969"/>
              </a:xfrm>
              <a:prstGeom prst="rect">
                <a:avLst/>
              </a:prstGeom>
            </p:spPr>
          </p:pic>
          <p:pic>
            <p:nvPicPr>
              <p:cNvPr id="63" name="图片 62">
                <a:extLst>
                  <a:ext uri="{FF2B5EF4-FFF2-40B4-BE49-F238E27FC236}">
                    <a16:creationId xmlns:a16="http://schemas.microsoft.com/office/drawing/2014/main" id="{96C30031-B03A-C5C4-C5C0-F21AD7754DF2}"/>
                  </a:ext>
                </a:extLst>
              </p:cNvPr>
              <p:cNvPicPr>
                <a:picLocks noChangeAspect="1"/>
              </p:cNvPicPr>
              <p:nvPr/>
            </p:nvPicPr>
            <p:blipFill>
              <a:blip r:embed="rId4"/>
              <a:stretch>
                <a:fillRect/>
              </a:stretch>
            </p:blipFill>
            <p:spPr>
              <a:xfrm>
                <a:off x="7260276" y="1815093"/>
                <a:ext cx="785325" cy="608286"/>
              </a:xfrm>
              <a:prstGeom prst="rect">
                <a:avLst/>
              </a:prstGeom>
            </p:spPr>
          </p:pic>
          <p:sp>
            <p:nvSpPr>
              <p:cNvPr id="66" name="文本框 65">
                <a:extLst>
                  <a:ext uri="{FF2B5EF4-FFF2-40B4-BE49-F238E27FC236}">
                    <a16:creationId xmlns:a16="http://schemas.microsoft.com/office/drawing/2014/main" id="{D445BEC0-70E4-62DC-4252-69044B597414}"/>
                  </a:ext>
                </a:extLst>
              </p:cNvPr>
              <p:cNvSpPr txBox="1"/>
              <p:nvPr/>
            </p:nvSpPr>
            <p:spPr>
              <a:xfrm>
                <a:off x="7402526" y="2285355"/>
                <a:ext cx="519772" cy="334968"/>
              </a:xfrm>
              <a:prstGeom prst="rect">
                <a:avLst/>
              </a:prstGeom>
              <a:noFill/>
            </p:spPr>
            <p:txBody>
              <a:bodyPr wrap="non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 …</a:t>
                </a:r>
                <a:endParaRPr lang="zh-CN" altLang="en-US" dirty="0">
                  <a:latin typeface="Calibri" panose="020F0502020204030204" pitchFamily="34" charset="0"/>
                  <a:cs typeface="Calibri" panose="020F0502020204030204" pitchFamily="34" charset="0"/>
                </a:endParaRPr>
              </a:p>
            </p:txBody>
          </p:sp>
        </p:grpSp>
        <p:pic>
          <p:nvPicPr>
            <p:cNvPr id="67" name="Picture 2">
              <a:extLst>
                <a:ext uri="{FF2B5EF4-FFF2-40B4-BE49-F238E27FC236}">
                  <a16:creationId xmlns:a16="http://schemas.microsoft.com/office/drawing/2014/main" id="{B6082364-204E-7BB2-2B2E-82684DF51E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2295" y="3414558"/>
              <a:ext cx="2041649" cy="1670989"/>
            </a:xfrm>
            <a:prstGeom prst="rect">
              <a:avLst/>
            </a:prstGeom>
            <a:noFill/>
            <a:extLst>
              <a:ext uri="{909E8E84-426E-40DD-AFC4-6F175D3DCCD1}">
                <a14:hiddenFill xmlns:a14="http://schemas.microsoft.com/office/drawing/2010/main">
                  <a:solidFill>
                    <a:srgbClr val="FFFFFF"/>
                  </a:solidFill>
                </a14:hiddenFill>
              </a:ext>
            </a:extLst>
          </p:spPr>
        </p:pic>
        <p:sp>
          <p:nvSpPr>
            <p:cNvPr id="68" name="右大括号 67">
              <a:extLst>
                <a:ext uri="{FF2B5EF4-FFF2-40B4-BE49-F238E27FC236}">
                  <a16:creationId xmlns:a16="http://schemas.microsoft.com/office/drawing/2014/main" id="{06BCF75C-4C2D-2CB0-C946-9D16E21EA03A}"/>
                </a:ext>
              </a:extLst>
            </p:cNvPr>
            <p:cNvSpPr/>
            <p:nvPr/>
          </p:nvSpPr>
          <p:spPr>
            <a:xfrm>
              <a:off x="9110854" y="3383636"/>
              <a:ext cx="461411" cy="1670989"/>
            </a:xfrm>
            <a:prstGeom prst="righ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69" name="矩形 68">
              <a:extLst>
                <a:ext uri="{FF2B5EF4-FFF2-40B4-BE49-F238E27FC236}">
                  <a16:creationId xmlns:a16="http://schemas.microsoft.com/office/drawing/2014/main" id="{9C6D04D4-C936-BD38-3C6A-B87DD73B6BFB}"/>
                </a:ext>
              </a:extLst>
            </p:cNvPr>
            <p:cNvSpPr/>
            <p:nvPr/>
          </p:nvSpPr>
          <p:spPr>
            <a:xfrm>
              <a:off x="7141967" y="2856247"/>
              <a:ext cx="4862736" cy="10287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70" name="文本框 69">
              <a:extLst>
                <a:ext uri="{FF2B5EF4-FFF2-40B4-BE49-F238E27FC236}">
                  <a16:creationId xmlns:a16="http://schemas.microsoft.com/office/drawing/2014/main" id="{C41B7ED4-9544-0020-2852-7806D9EB7080}"/>
                </a:ext>
              </a:extLst>
            </p:cNvPr>
            <p:cNvSpPr txBox="1"/>
            <p:nvPr/>
          </p:nvSpPr>
          <p:spPr>
            <a:xfrm>
              <a:off x="9224995" y="2505011"/>
              <a:ext cx="1736911" cy="369332"/>
            </a:xfrm>
            <a:prstGeom prst="rect">
              <a:avLst/>
            </a:prstGeom>
            <a:noFill/>
          </p:spPr>
          <p:txBody>
            <a:bodyPr wrap="square" rtlCol="0">
              <a:spAutoFit/>
            </a:bodyPr>
            <a:lstStyle/>
            <a:p>
              <a:r>
                <a:rPr lang="en-US" altLang="ja-JP" dirty="0">
                  <a:latin typeface="Calibri" panose="020F0502020204030204" pitchFamily="34" charset="0"/>
                  <a:ea typeface="Calibri" panose="020F0502020204030204" pitchFamily="34" charset="0"/>
                  <a:cs typeface="Calibri" panose="020F0502020204030204" pitchFamily="34" charset="0"/>
                </a:rPr>
                <a:t>DBA</a:t>
              </a:r>
              <a:r>
                <a:rPr lang="ja-JP" altLang="en-US" dirty="0">
                  <a:latin typeface="Calibri" panose="020F0502020204030204" pitchFamily="34" charset="0"/>
                  <a:ea typeface="Calibri" panose="020F0502020204030204" pitchFamily="34" charset="0"/>
                  <a:cs typeface="Calibri" panose="020F0502020204030204" pitchFamily="34" charset="0"/>
                </a:rPr>
                <a:t>生成</a:t>
              </a:r>
              <a:endParaRPr lang="zh-CN" altLang="en-US" dirty="0">
                <a:latin typeface="Calibri" panose="020F0502020204030204" pitchFamily="34" charset="0"/>
                <a:cs typeface="Calibri" panose="020F0502020204030204" pitchFamily="34" charset="0"/>
              </a:endParaRPr>
            </a:p>
          </p:txBody>
        </p:sp>
        <p:sp>
          <p:nvSpPr>
            <p:cNvPr id="71" name="文本框 70">
              <a:extLst>
                <a:ext uri="{FF2B5EF4-FFF2-40B4-BE49-F238E27FC236}">
                  <a16:creationId xmlns:a16="http://schemas.microsoft.com/office/drawing/2014/main" id="{29D3B4C9-8377-C67A-0616-0F95888A67CB}"/>
                </a:ext>
              </a:extLst>
            </p:cNvPr>
            <p:cNvSpPr txBox="1"/>
            <p:nvPr/>
          </p:nvSpPr>
          <p:spPr>
            <a:xfrm>
              <a:off x="7339748" y="3014304"/>
              <a:ext cx="4216059" cy="369332"/>
            </a:xfrm>
            <a:prstGeom prst="rect">
              <a:avLst/>
            </a:prstGeom>
            <a:noFill/>
          </p:spPr>
          <p:txBody>
            <a:bodyPr wrap="square" rtlCol="0">
              <a:spAutoFit/>
            </a:bodyPr>
            <a:lstStyle/>
            <a:p>
              <a:r>
                <a:rPr lang="ja-JP" altLang="en-US" dirty="0">
                  <a:latin typeface="Calibri" panose="020F0502020204030204" pitchFamily="34" charset="0"/>
                  <a:ea typeface="Calibri" panose="020F0502020204030204" pitchFamily="34" charset="0"/>
                  <a:cs typeface="Calibri" panose="020F0502020204030204" pitchFamily="34" charset="0"/>
                </a:rPr>
                <a:t>正規ユーザの</a:t>
              </a:r>
              <a:r>
                <a:rPr lang="ja-JP" altLang="en-US" dirty="0"/>
                <a:t>瞳孔時系列　　　</a:t>
              </a:r>
              <a:r>
                <a:rPr lang="en-US" altLang="zh-CN" dirty="0">
                  <a:latin typeface="Calibri" panose="020F0502020204030204" pitchFamily="34" charset="0"/>
                  <a:ea typeface="Calibri" panose="020F0502020204030204" pitchFamily="34" charset="0"/>
                  <a:cs typeface="Calibri" panose="020F0502020204030204" pitchFamily="34" charset="0"/>
                </a:rPr>
                <a:t>DBA</a:t>
              </a:r>
              <a:endParaRPr lang="zh-CN" altLang="en-US" dirty="0">
                <a:latin typeface="Calibri" panose="020F0502020204030204" pitchFamily="34" charset="0"/>
                <a:cs typeface="Calibri" panose="020F0502020204030204" pitchFamily="34" charset="0"/>
              </a:endParaRPr>
            </a:p>
          </p:txBody>
        </p:sp>
      </p:grpSp>
      <p:sp>
        <p:nvSpPr>
          <p:cNvPr id="97" name="灯片编号占位符 6">
            <a:extLst>
              <a:ext uri="{FF2B5EF4-FFF2-40B4-BE49-F238E27FC236}">
                <a16:creationId xmlns:a16="http://schemas.microsoft.com/office/drawing/2014/main" id="{9FE15752-9EFA-D497-4F81-702A3FC6A408}"/>
              </a:ext>
            </a:extLst>
          </p:cNvPr>
          <p:cNvSpPr txBox="1">
            <a:spLocks/>
          </p:cNvSpPr>
          <p:nvPr/>
        </p:nvSpPr>
        <p:spPr bwMode="gray">
          <a:xfrm>
            <a:off x="881148" y="781050"/>
            <a:ext cx="628035"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BF57005C-5004-451B-A854-823364E9B746}" type="slidenum">
              <a:rPr lang="zh-CN" altLang="en-US" sz="3200" smtClean="0">
                <a:solidFill>
                  <a:schemeClr val="tx1"/>
                </a:solidFill>
              </a:rPr>
              <a:pPr algn="l"/>
              <a:t>7</a:t>
            </a:fld>
            <a:endParaRPr lang="zh-CN" altLang="en-US" sz="3200" dirty="0">
              <a:solidFill>
                <a:schemeClr val="tx1"/>
              </a:solidFill>
            </a:endParaRPr>
          </a:p>
        </p:txBody>
      </p:sp>
      <p:sp>
        <p:nvSpPr>
          <p:cNvPr id="2" name="标题 1">
            <a:extLst>
              <a:ext uri="{FF2B5EF4-FFF2-40B4-BE49-F238E27FC236}">
                <a16:creationId xmlns:a16="http://schemas.microsoft.com/office/drawing/2014/main" id="{717C4989-1A7C-6E29-DD7B-4F8988037843}"/>
              </a:ext>
            </a:extLst>
          </p:cNvPr>
          <p:cNvSpPr>
            <a:spLocks noGrp="1"/>
          </p:cNvSpPr>
          <p:nvPr>
            <p:ph type="title"/>
          </p:nvPr>
        </p:nvSpPr>
        <p:spPr>
          <a:xfrm>
            <a:off x="2129375" y="478603"/>
            <a:ext cx="8659318" cy="970017"/>
          </a:xfrm>
        </p:spPr>
        <p:txBody>
          <a:bodyPr>
            <a:noAutofit/>
          </a:bodyPr>
          <a:lstStyle/>
          <a:p>
            <a:r>
              <a:rPr lang="en-GB" altLang="ja-JP" sz="5400" dirty="0">
                <a:latin typeface="MS Gothic" panose="020B0609070205080204" pitchFamily="49" charset="-128"/>
                <a:ea typeface="MS Gothic" panose="020B0609070205080204" pitchFamily="49" charset="-128"/>
              </a:rPr>
              <a:t>DBA</a:t>
            </a:r>
            <a:r>
              <a:rPr lang="ja-JP" altLang="en-US" sz="5400" dirty="0">
                <a:latin typeface="MS Gothic" panose="020B0609070205080204" pitchFamily="49" charset="-128"/>
                <a:ea typeface="MS Gothic" panose="020B0609070205080204" pitchFamily="49" charset="-128"/>
              </a:rPr>
              <a:t>生成</a:t>
            </a:r>
          </a:p>
        </p:txBody>
      </p:sp>
      <p:sp>
        <p:nvSpPr>
          <p:cNvPr id="3" name="内容占位符 2">
            <a:extLst>
              <a:ext uri="{FF2B5EF4-FFF2-40B4-BE49-F238E27FC236}">
                <a16:creationId xmlns:a16="http://schemas.microsoft.com/office/drawing/2014/main" id="{B88CBADA-9732-5536-4CD8-CC7F7B92ABE6}"/>
              </a:ext>
            </a:extLst>
          </p:cNvPr>
          <p:cNvSpPr>
            <a:spLocks noGrp="1"/>
          </p:cNvSpPr>
          <p:nvPr>
            <p:ph idx="1"/>
          </p:nvPr>
        </p:nvSpPr>
        <p:spPr>
          <a:xfrm>
            <a:off x="1509183" y="1716248"/>
            <a:ext cx="5247558" cy="4727511"/>
          </a:xfrm>
        </p:spPr>
        <p:txBody>
          <a:bodyPr>
            <a:normAutofit/>
          </a:bodyPr>
          <a:lstStyle/>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正規ユーザの全瞳孔時系列データを用いて</a:t>
            </a:r>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DBA</a:t>
            </a:r>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を算出</a:t>
            </a:r>
          </a:p>
          <a:p>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DBA</a:t>
            </a:r>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は複数の瞳孔時系列の平均値であるため、この</a:t>
            </a:r>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DBA</a:t>
            </a:r>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は正規ユーザの特徴量を最もよく代表する、固有性を有する指標だと考えられる</a:t>
            </a:r>
          </a:p>
        </p:txBody>
      </p:sp>
      <p:sp>
        <p:nvSpPr>
          <p:cNvPr id="7" name="文本框 6">
            <a:extLst>
              <a:ext uri="{FF2B5EF4-FFF2-40B4-BE49-F238E27FC236}">
                <a16:creationId xmlns:a16="http://schemas.microsoft.com/office/drawing/2014/main" id="{7050444C-67AF-1BA6-8E4A-B5CAAF364324}"/>
              </a:ext>
            </a:extLst>
          </p:cNvPr>
          <p:cNvSpPr txBox="1"/>
          <p:nvPr/>
        </p:nvSpPr>
        <p:spPr>
          <a:xfrm>
            <a:off x="8432679" y="4498300"/>
            <a:ext cx="1685077" cy="369332"/>
          </a:xfrm>
          <a:prstGeom prst="rect">
            <a:avLst/>
          </a:prstGeom>
          <a:noFill/>
        </p:spPr>
        <p:txBody>
          <a:bodyPr wrap="none" rtlCol="0">
            <a:spAutoFit/>
          </a:bodyPr>
          <a:lstStyle/>
          <a:p>
            <a:r>
              <a:rPr lang="ja-JP" altLang="en-US" dirty="0">
                <a:latin typeface="MS Mincho" panose="02020609040205080304" pitchFamily="49" charset="-128"/>
                <a:ea typeface="MS Mincho" panose="02020609040205080304" pitchFamily="49" charset="-128"/>
              </a:rPr>
              <a:t>図</a:t>
            </a:r>
            <a:r>
              <a:rPr lang="en-US" altLang="ja-JP" dirty="0">
                <a:latin typeface="MS Mincho" panose="02020609040205080304" pitchFamily="49" charset="-128"/>
                <a:ea typeface="MS Mincho" panose="02020609040205080304" pitchFamily="49" charset="-128"/>
              </a:rPr>
              <a:t>5.</a:t>
            </a:r>
            <a:r>
              <a:rPr lang="en-US" altLang="ja-JP" dirty="0">
                <a:latin typeface="MS Mincho" panose="02020609040205080304" pitchFamily="49" charset="-128"/>
                <a:ea typeface="MS Mincho" panose="02020609040205080304" pitchFamily="49" charset="-128"/>
                <a:cs typeface="Calibri" panose="020F0502020204030204" pitchFamily="34" charset="0"/>
              </a:rPr>
              <a:t>DBA</a:t>
            </a:r>
            <a:r>
              <a:rPr lang="ja-JP" altLang="en-US" dirty="0">
                <a:latin typeface="MS Mincho" panose="02020609040205080304" pitchFamily="49" charset="-128"/>
                <a:ea typeface="MS Mincho" panose="02020609040205080304" pitchFamily="49" charset="-128"/>
                <a:cs typeface="Calibri" panose="020F0502020204030204" pitchFamily="34" charset="0"/>
              </a:rPr>
              <a:t>生成例</a:t>
            </a:r>
            <a:endParaRPr lang="zh-CN" altLang="en-US"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440894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灯片编号占位符 6">
            <a:extLst>
              <a:ext uri="{FF2B5EF4-FFF2-40B4-BE49-F238E27FC236}">
                <a16:creationId xmlns:a16="http://schemas.microsoft.com/office/drawing/2014/main" id="{5D000DDD-6D84-8C5B-9C9B-2AE7A305DAD8}"/>
              </a:ext>
            </a:extLst>
          </p:cNvPr>
          <p:cNvSpPr txBox="1">
            <a:spLocks/>
          </p:cNvSpPr>
          <p:nvPr/>
        </p:nvSpPr>
        <p:spPr bwMode="gray">
          <a:xfrm>
            <a:off x="816210" y="781050"/>
            <a:ext cx="692974"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BF57005C-5004-451B-A854-823364E9B746}" type="slidenum">
              <a:rPr lang="zh-CN" altLang="en-US" sz="3200" smtClean="0">
                <a:solidFill>
                  <a:schemeClr val="tx1"/>
                </a:solidFill>
              </a:rPr>
              <a:pPr algn="l"/>
              <a:t>8</a:t>
            </a:fld>
            <a:endParaRPr lang="zh-CN" altLang="en-US" sz="3200" dirty="0">
              <a:solidFill>
                <a:schemeClr val="tx1"/>
              </a:solidFill>
            </a:endParaRPr>
          </a:p>
        </p:txBody>
      </p:sp>
      <p:grpSp>
        <p:nvGrpSpPr>
          <p:cNvPr id="45" name="组合 44">
            <a:extLst>
              <a:ext uri="{FF2B5EF4-FFF2-40B4-BE49-F238E27FC236}">
                <a16:creationId xmlns:a16="http://schemas.microsoft.com/office/drawing/2014/main" id="{5EAA8AF3-D856-6473-CEB8-D9EE3970879A}"/>
              </a:ext>
            </a:extLst>
          </p:cNvPr>
          <p:cNvGrpSpPr/>
          <p:nvPr/>
        </p:nvGrpSpPr>
        <p:grpSpPr>
          <a:xfrm>
            <a:off x="1432324" y="3279317"/>
            <a:ext cx="4886596" cy="2743548"/>
            <a:chOff x="7127379" y="1450142"/>
            <a:chExt cx="4886596" cy="2743548"/>
          </a:xfrm>
        </p:grpSpPr>
        <p:sp>
          <p:nvSpPr>
            <p:cNvPr id="97" name="矩形: 圆角 96">
              <a:extLst>
                <a:ext uri="{FF2B5EF4-FFF2-40B4-BE49-F238E27FC236}">
                  <a16:creationId xmlns:a16="http://schemas.microsoft.com/office/drawing/2014/main" id="{6684B42C-77A2-C4A2-4E2E-85BE620F6E6E}"/>
                </a:ext>
              </a:extLst>
            </p:cNvPr>
            <p:cNvSpPr/>
            <p:nvPr/>
          </p:nvSpPr>
          <p:spPr>
            <a:xfrm>
              <a:off x="7127379" y="1450142"/>
              <a:ext cx="4883420" cy="2743548"/>
            </a:xfrm>
            <a:prstGeom prst="roundRect">
              <a:avLst/>
            </a:prstGeom>
            <a:solidFill>
              <a:schemeClr val="bg1"/>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dirty="0">
                <a:solidFill>
                  <a:schemeClr val="tx1"/>
                </a:solidFill>
                <a:latin typeface="Calibri" panose="020F0502020204030204" pitchFamily="34" charset="0"/>
                <a:cs typeface="Calibri" panose="020F0502020204030204" pitchFamily="34" charset="0"/>
              </a:endParaRPr>
            </a:p>
          </p:txBody>
        </p:sp>
        <p:grpSp>
          <p:nvGrpSpPr>
            <p:cNvPr id="99" name="组合 98">
              <a:extLst>
                <a:ext uri="{FF2B5EF4-FFF2-40B4-BE49-F238E27FC236}">
                  <a16:creationId xmlns:a16="http://schemas.microsoft.com/office/drawing/2014/main" id="{9AFA7F96-957B-C852-FDFD-350872A48398}"/>
                </a:ext>
              </a:extLst>
            </p:cNvPr>
            <p:cNvGrpSpPr/>
            <p:nvPr/>
          </p:nvGrpSpPr>
          <p:grpSpPr>
            <a:xfrm>
              <a:off x="7239275" y="2434399"/>
              <a:ext cx="2318094" cy="1558760"/>
              <a:chOff x="6798192" y="4857134"/>
              <a:chExt cx="2438531" cy="1580210"/>
            </a:xfrm>
          </p:grpSpPr>
          <p:grpSp>
            <p:nvGrpSpPr>
              <p:cNvPr id="100" name="组合 99">
                <a:extLst>
                  <a:ext uri="{FF2B5EF4-FFF2-40B4-BE49-F238E27FC236}">
                    <a16:creationId xmlns:a16="http://schemas.microsoft.com/office/drawing/2014/main" id="{68C4E712-109D-6049-DED7-7C1B14734E83}"/>
                  </a:ext>
                </a:extLst>
              </p:cNvPr>
              <p:cNvGrpSpPr/>
              <p:nvPr/>
            </p:nvGrpSpPr>
            <p:grpSpPr>
              <a:xfrm>
                <a:off x="6827580" y="4989551"/>
                <a:ext cx="2362141" cy="1439282"/>
                <a:chOff x="6827574" y="4829955"/>
                <a:chExt cx="2390366" cy="1544615"/>
              </a:xfrm>
            </p:grpSpPr>
            <p:sp>
              <p:nvSpPr>
                <p:cNvPr id="102" name="矩形: 圆角 101">
                  <a:extLst>
                    <a:ext uri="{FF2B5EF4-FFF2-40B4-BE49-F238E27FC236}">
                      <a16:creationId xmlns:a16="http://schemas.microsoft.com/office/drawing/2014/main" id="{4963948C-9DFD-D322-8723-1384E2A8816A}"/>
                    </a:ext>
                  </a:extLst>
                </p:cNvPr>
                <p:cNvSpPr/>
                <p:nvPr/>
              </p:nvSpPr>
              <p:spPr>
                <a:xfrm>
                  <a:off x="8708673" y="4829955"/>
                  <a:ext cx="482162" cy="1470934"/>
                </a:xfrm>
                <a:prstGeom prst="roundRect">
                  <a:avLst/>
                </a:prstGeom>
                <a:solidFill>
                  <a:schemeClr val="accent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pic>
              <p:nvPicPr>
                <p:cNvPr id="103" name="Picture 2">
                  <a:extLst>
                    <a:ext uri="{FF2B5EF4-FFF2-40B4-BE49-F238E27FC236}">
                      <a16:creationId xmlns:a16="http://schemas.microsoft.com/office/drawing/2014/main" id="{63413FD9-0E41-AC2E-148F-6745EBF70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574" y="5117463"/>
                  <a:ext cx="865194" cy="735241"/>
                </a:xfrm>
                <a:prstGeom prst="rect">
                  <a:avLst/>
                </a:prstGeom>
                <a:noFill/>
                <a:extLst>
                  <a:ext uri="{909E8E84-426E-40DD-AFC4-6F175D3DCCD1}">
                    <a14:hiddenFill xmlns:a14="http://schemas.microsoft.com/office/drawing/2010/main">
                      <a:solidFill>
                        <a:srgbClr val="FFFFFF"/>
                      </a:solidFill>
                    </a14:hiddenFill>
                  </a:ext>
                </a:extLst>
              </p:spPr>
            </p:pic>
            <p:pic>
              <p:nvPicPr>
                <p:cNvPr id="106" name="图片 105">
                  <a:extLst>
                    <a:ext uri="{FF2B5EF4-FFF2-40B4-BE49-F238E27FC236}">
                      <a16:creationId xmlns:a16="http://schemas.microsoft.com/office/drawing/2014/main" id="{6D6F37D7-E7CF-E44C-E14D-6E3B0BC1D54F}"/>
                    </a:ext>
                  </a:extLst>
                </p:cNvPr>
                <p:cNvPicPr>
                  <a:picLocks noChangeAspect="1"/>
                </p:cNvPicPr>
                <p:nvPr/>
              </p:nvPicPr>
              <p:blipFill>
                <a:blip r:embed="rId4"/>
                <a:stretch>
                  <a:fillRect/>
                </a:stretch>
              </p:blipFill>
              <p:spPr>
                <a:xfrm>
                  <a:off x="7979263" y="4948083"/>
                  <a:ext cx="685030" cy="562761"/>
                </a:xfrm>
                <a:prstGeom prst="rect">
                  <a:avLst/>
                </a:prstGeom>
              </p:spPr>
            </p:pic>
            <p:pic>
              <p:nvPicPr>
                <p:cNvPr id="107" name="图片 106">
                  <a:extLst>
                    <a:ext uri="{FF2B5EF4-FFF2-40B4-BE49-F238E27FC236}">
                      <a16:creationId xmlns:a16="http://schemas.microsoft.com/office/drawing/2014/main" id="{6595E445-E901-6A0E-CF13-5C869D80C2F0}"/>
                    </a:ext>
                  </a:extLst>
                </p:cNvPr>
                <p:cNvPicPr>
                  <a:picLocks noChangeAspect="1"/>
                </p:cNvPicPr>
                <p:nvPr/>
              </p:nvPicPr>
              <p:blipFill>
                <a:blip r:embed="rId5"/>
                <a:stretch>
                  <a:fillRect/>
                </a:stretch>
              </p:blipFill>
              <p:spPr>
                <a:xfrm>
                  <a:off x="7985334" y="5595030"/>
                  <a:ext cx="678958" cy="559374"/>
                </a:xfrm>
                <a:prstGeom prst="rect">
                  <a:avLst/>
                </a:prstGeom>
              </p:spPr>
            </p:pic>
            <p:sp>
              <p:nvSpPr>
                <p:cNvPr id="108" name="文本框 107">
                  <a:extLst>
                    <a:ext uri="{FF2B5EF4-FFF2-40B4-BE49-F238E27FC236}">
                      <a16:creationId xmlns:a16="http://schemas.microsoft.com/office/drawing/2014/main" id="{B1D7EBB8-E1D0-D9A6-B083-7C28F07D4F02}"/>
                    </a:ext>
                  </a:extLst>
                </p:cNvPr>
                <p:cNvSpPr txBox="1"/>
                <p:nvPr/>
              </p:nvSpPr>
              <p:spPr>
                <a:xfrm>
                  <a:off x="8076512" y="6089951"/>
                  <a:ext cx="438895" cy="284619"/>
                </a:xfrm>
                <a:prstGeom prst="rect">
                  <a:avLst/>
                </a:prstGeom>
                <a:noFill/>
              </p:spPr>
              <p:txBody>
                <a:bodyPr wrap="none" rtlCol="0">
                  <a:spAutoFit/>
                </a:bodyPr>
                <a:lstStyle/>
                <a:p>
                  <a:r>
                    <a:rPr lang="en-US" altLang="zh-CN" sz="1100" dirty="0">
                      <a:latin typeface="Calibri" panose="020F0502020204030204" pitchFamily="34" charset="0"/>
                      <a:ea typeface="Calibri" panose="020F0502020204030204" pitchFamily="34" charset="0"/>
                      <a:cs typeface="Calibri" panose="020F0502020204030204" pitchFamily="34" charset="0"/>
                    </a:rPr>
                    <a:t>… …</a:t>
                  </a:r>
                  <a:endParaRPr lang="zh-CN" altLang="en-US" sz="1100" dirty="0">
                    <a:latin typeface="Calibri" panose="020F0502020204030204" pitchFamily="34" charset="0"/>
                    <a:cs typeface="Calibri" panose="020F0502020204030204" pitchFamily="34" charset="0"/>
                  </a:endParaRPr>
                </a:p>
              </p:txBody>
            </p:sp>
            <p:sp>
              <p:nvSpPr>
                <p:cNvPr id="109" name="文本框 108">
                  <a:extLst>
                    <a:ext uri="{FF2B5EF4-FFF2-40B4-BE49-F238E27FC236}">
                      <a16:creationId xmlns:a16="http://schemas.microsoft.com/office/drawing/2014/main" id="{0B1D713B-E8AF-0E25-E573-48E2CB2926FB}"/>
                    </a:ext>
                  </a:extLst>
                </p:cNvPr>
                <p:cNvSpPr txBox="1"/>
                <p:nvPr/>
              </p:nvSpPr>
              <p:spPr>
                <a:xfrm>
                  <a:off x="8681777" y="4934113"/>
                  <a:ext cx="536163" cy="1272416"/>
                </a:xfrm>
                <a:prstGeom prst="rect">
                  <a:avLst/>
                </a:prstGeom>
                <a:noFill/>
              </p:spPr>
              <p:txBody>
                <a:bodyPr wrap="none" rtlCol="0">
                  <a:spAutoFit/>
                </a:bodyPr>
                <a:lstStyle/>
                <a:p>
                  <a:pPr algn="ctr"/>
                  <a:r>
                    <a:rPr lang="en-US" altLang="zh-CN" sz="1400" dirty="0">
                      <a:latin typeface="Calibri" panose="020F0502020204030204" pitchFamily="34" charset="0"/>
                      <a:ea typeface="Calibri" panose="020F0502020204030204" pitchFamily="34" charset="0"/>
                      <a:cs typeface="Calibri" panose="020F0502020204030204" pitchFamily="34" charset="0"/>
                    </a:rPr>
                    <a:t>0.89</a:t>
                  </a:r>
                </a:p>
                <a:p>
                  <a:pPr algn="ctr"/>
                  <a:r>
                    <a:rPr lang="en-US" altLang="zh-CN" sz="1400" dirty="0">
                      <a:latin typeface="Calibri" panose="020F0502020204030204" pitchFamily="34" charset="0"/>
                      <a:ea typeface="Calibri" panose="020F0502020204030204" pitchFamily="34" charset="0"/>
                      <a:cs typeface="Calibri" panose="020F0502020204030204" pitchFamily="34" charset="0"/>
                    </a:rPr>
                    <a:t>1.03</a:t>
                  </a:r>
                </a:p>
                <a:p>
                  <a:pPr algn="ctr"/>
                  <a:r>
                    <a:rPr lang="en-US" altLang="zh-CN" sz="1400" dirty="0">
                      <a:latin typeface="Calibri" panose="020F0502020204030204" pitchFamily="34" charset="0"/>
                      <a:ea typeface="Calibri" panose="020F0502020204030204" pitchFamily="34" charset="0"/>
                      <a:cs typeface="Calibri" panose="020F0502020204030204" pitchFamily="34" charset="0"/>
                    </a:rPr>
                    <a:t>1.21</a:t>
                  </a:r>
                </a:p>
                <a:p>
                  <a:pPr algn="ctr"/>
                  <a:r>
                    <a:rPr lang="en-US" altLang="zh-CN" sz="1400" dirty="0">
                      <a:latin typeface="Calibri" panose="020F0502020204030204" pitchFamily="34" charset="0"/>
                      <a:ea typeface="Calibri" panose="020F0502020204030204" pitchFamily="34" charset="0"/>
                      <a:cs typeface="Calibri" panose="020F0502020204030204" pitchFamily="34" charset="0"/>
                    </a:rPr>
                    <a:t>1.26</a:t>
                  </a:r>
                </a:p>
                <a:p>
                  <a:pPr algn="ctr"/>
                  <a:r>
                    <a:rPr lang="en-US" altLang="zh-CN" sz="1400" dirty="0">
                      <a:latin typeface="Calibri" panose="020F0502020204030204" pitchFamily="34" charset="0"/>
                      <a:ea typeface="Calibri" panose="020F0502020204030204" pitchFamily="34" charset="0"/>
                      <a:cs typeface="Calibri" panose="020F0502020204030204" pitchFamily="34" charset="0"/>
                    </a:rPr>
                    <a:t>…</a:t>
                  </a:r>
                  <a:endParaRPr lang="zh-CN" altLang="en-US" sz="1400" dirty="0">
                    <a:latin typeface="Calibri" panose="020F0502020204030204" pitchFamily="34" charset="0"/>
                    <a:cs typeface="Calibri" panose="020F0502020204030204" pitchFamily="34" charset="0"/>
                  </a:endParaRPr>
                </a:p>
              </p:txBody>
            </p:sp>
            <p:sp>
              <p:nvSpPr>
                <p:cNvPr id="110" name="箭头: 左右 109">
                  <a:extLst>
                    <a:ext uri="{FF2B5EF4-FFF2-40B4-BE49-F238E27FC236}">
                      <a16:creationId xmlns:a16="http://schemas.microsoft.com/office/drawing/2014/main" id="{0E612CFA-435E-CA06-E7E7-92C154A7F3C1}"/>
                    </a:ext>
                  </a:extLst>
                </p:cNvPr>
                <p:cNvSpPr/>
                <p:nvPr/>
              </p:nvSpPr>
              <p:spPr>
                <a:xfrm>
                  <a:off x="7702124" y="5378450"/>
                  <a:ext cx="255068" cy="190500"/>
                </a:xfrm>
                <a:prstGeom prst="lef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chemeClr val="tx1"/>
                    </a:solidFill>
                    <a:latin typeface="Calibri" panose="020F0502020204030204" pitchFamily="34" charset="0"/>
                    <a:cs typeface="Calibri" panose="020F0502020204030204" pitchFamily="34" charset="0"/>
                  </a:endParaRPr>
                </a:p>
              </p:txBody>
            </p:sp>
          </p:grpSp>
          <p:sp>
            <p:nvSpPr>
              <p:cNvPr id="101" name="矩形: 圆角 100">
                <a:extLst>
                  <a:ext uri="{FF2B5EF4-FFF2-40B4-BE49-F238E27FC236}">
                    <a16:creationId xmlns:a16="http://schemas.microsoft.com/office/drawing/2014/main" id="{AD3A6ABF-F205-342F-F9DE-1BD11CA38E03}"/>
                  </a:ext>
                </a:extLst>
              </p:cNvPr>
              <p:cNvSpPr/>
              <p:nvPr/>
            </p:nvSpPr>
            <p:spPr>
              <a:xfrm>
                <a:off x="6798192" y="4857134"/>
                <a:ext cx="2438531" cy="1580210"/>
              </a:xfrm>
              <a:prstGeom prst="roundRect">
                <a:avLst/>
              </a:prstGeom>
              <a:noFill/>
              <a:ln w="19050">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grpSp>
        <p:grpSp>
          <p:nvGrpSpPr>
            <p:cNvPr id="111" name="组合 110">
              <a:extLst>
                <a:ext uri="{FF2B5EF4-FFF2-40B4-BE49-F238E27FC236}">
                  <a16:creationId xmlns:a16="http://schemas.microsoft.com/office/drawing/2014/main" id="{630207B2-482B-537B-FC9D-0C3DB541687C}"/>
                </a:ext>
              </a:extLst>
            </p:cNvPr>
            <p:cNvGrpSpPr/>
            <p:nvPr/>
          </p:nvGrpSpPr>
          <p:grpSpPr>
            <a:xfrm>
              <a:off x="9657307" y="2426005"/>
              <a:ext cx="2260618" cy="1558759"/>
              <a:chOff x="9391650" y="4843384"/>
              <a:chExt cx="2378075" cy="1580210"/>
            </a:xfrm>
          </p:grpSpPr>
          <p:grpSp>
            <p:nvGrpSpPr>
              <p:cNvPr id="112" name="组合 111">
                <a:extLst>
                  <a:ext uri="{FF2B5EF4-FFF2-40B4-BE49-F238E27FC236}">
                    <a16:creationId xmlns:a16="http://schemas.microsoft.com/office/drawing/2014/main" id="{6BF3BB59-4922-BCA4-6BA1-A620867B28E8}"/>
                  </a:ext>
                </a:extLst>
              </p:cNvPr>
              <p:cNvGrpSpPr/>
              <p:nvPr/>
            </p:nvGrpSpPr>
            <p:grpSpPr>
              <a:xfrm>
                <a:off x="9439640" y="4975803"/>
                <a:ext cx="2255325" cy="1429083"/>
                <a:chOff x="4806439" y="2847489"/>
                <a:chExt cx="2427176" cy="1454195"/>
              </a:xfrm>
            </p:grpSpPr>
            <p:pic>
              <p:nvPicPr>
                <p:cNvPr id="114" name="图片 113">
                  <a:extLst>
                    <a:ext uri="{FF2B5EF4-FFF2-40B4-BE49-F238E27FC236}">
                      <a16:creationId xmlns:a16="http://schemas.microsoft.com/office/drawing/2014/main" id="{89A349EC-FB7E-7B70-8E0F-208DBC4AD8B6}"/>
                    </a:ext>
                  </a:extLst>
                </p:cNvPr>
                <p:cNvPicPr>
                  <a:picLocks noChangeAspect="1"/>
                </p:cNvPicPr>
                <p:nvPr/>
              </p:nvPicPr>
              <p:blipFill>
                <a:blip r:embed="rId6"/>
                <a:stretch>
                  <a:fillRect/>
                </a:stretch>
              </p:blipFill>
              <p:spPr>
                <a:xfrm>
                  <a:off x="5973772" y="2917978"/>
                  <a:ext cx="681970" cy="552450"/>
                </a:xfrm>
                <a:prstGeom prst="rect">
                  <a:avLst/>
                </a:prstGeom>
              </p:spPr>
            </p:pic>
            <p:pic>
              <p:nvPicPr>
                <p:cNvPr id="115" name="图片 114">
                  <a:extLst>
                    <a:ext uri="{FF2B5EF4-FFF2-40B4-BE49-F238E27FC236}">
                      <a16:creationId xmlns:a16="http://schemas.microsoft.com/office/drawing/2014/main" id="{B363DB39-284A-CEEB-FFC8-EB1C3DFC9546}"/>
                    </a:ext>
                  </a:extLst>
                </p:cNvPr>
                <p:cNvPicPr>
                  <a:picLocks noChangeAspect="1"/>
                </p:cNvPicPr>
                <p:nvPr/>
              </p:nvPicPr>
              <p:blipFill>
                <a:blip r:embed="rId7"/>
                <a:stretch>
                  <a:fillRect/>
                </a:stretch>
              </p:blipFill>
              <p:spPr>
                <a:xfrm>
                  <a:off x="5971874" y="3550857"/>
                  <a:ext cx="683607" cy="552450"/>
                </a:xfrm>
                <a:prstGeom prst="rect">
                  <a:avLst/>
                </a:prstGeom>
              </p:spPr>
            </p:pic>
            <p:grpSp>
              <p:nvGrpSpPr>
                <p:cNvPr id="116" name="组合 115">
                  <a:extLst>
                    <a:ext uri="{FF2B5EF4-FFF2-40B4-BE49-F238E27FC236}">
                      <a16:creationId xmlns:a16="http://schemas.microsoft.com/office/drawing/2014/main" id="{2B743929-6DA6-BE8F-7EA7-7BAD379842D5}"/>
                    </a:ext>
                  </a:extLst>
                </p:cNvPr>
                <p:cNvGrpSpPr/>
                <p:nvPr/>
              </p:nvGrpSpPr>
              <p:grpSpPr>
                <a:xfrm>
                  <a:off x="4806439" y="2847489"/>
                  <a:ext cx="2427176" cy="1454195"/>
                  <a:chOff x="6827253" y="4885716"/>
                  <a:chExt cx="2427176" cy="1454195"/>
                </a:xfrm>
              </p:grpSpPr>
              <p:sp>
                <p:nvSpPr>
                  <p:cNvPr id="117" name="矩形: 圆角 116">
                    <a:extLst>
                      <a:ext uri="{FF2B5EF4-FFF2-40B4-BE49-F238E27FC236}">
                        <a16:creationId xmlns:a16="http://schemas.microsoft.com/office/drawing/2014/main" id="{A9DB0E56-2B43-8D98-3F72-2672904CEDE3}"/>
                      </a:ext>
                    </a:extLst>
                  </p:cNvPr>
                  <p:cNvSpPr/>
                  <p:nvPr/>
                </p:nvSpPr>
                <p:spPr>
                  <a:xfrm>
                    <a:off x="8724075" y="4885716"/>
                    <a:ext cx="482162" cy="1396174"/>
                  </a:xfrm>
                  <a:prstGeom prst="roundRect">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pic>
                <p:nvPicPr>
                  <p:cNvPr id="118" name="Picture 2">
                    <a:extLst>
                      <a:ext uri="{FF2B5EF4-FFF2-40B4-BE49-F238E27FC236}">
                        <a16:creationId xmlns:a16="http://schemas.microsoft.com/office/drawing/2014/main" id="{53FA4496-DEC3-07F2-001C-FCBCCCD06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253" y="5112774"/>
                    <a:ext cx="865194" cy="735241"/>
                  </a:xfrm>
                  <a:prstGeom prst="rect">
                    <a:avLst/>
                  </a:prstGeom>
                  <a:noFill/>
                  <a:extLst>
                    <a:ext uri="{909E8E84-426E-40DD-AFC4-6F175D3DCCD1}">
                      <a14:hiddenFill xmlns:a14="http://schemas.microsoft.com/office/drawing/2010/main">
                        <a:solidFill>
                          <a:srgbClr val="FFFFFF"/>
                        </a:solidFill>
                      </a14:hiddenFill>
                    </a:ext>
                  </a:extLst>
                </p:spPr>
              </p:pic>
              <p:sp>
                <p:nvSpPr>
                  <p:cNvPr id="119" name="文本框 118">
                    <a:extLst>
                      <a:ext uri="{FF2B5EF4-FFF2-40B4-BE49-F238E27FC236}">
                        <a16:creationId xmlns:a16="http://schemas.microsoft.com/office/drawing/2014/main" id="{6E287DC6-9AC9-1682-7EC3-22396CB2B1AC}"/>
                      </a:ext>
                    </a:extLst>
                  </p:cNvPr>
                  <p:cNvSpPr txBox="1"/>
                  <p:nvPr/>
                </p:nvSpPr>
                <p:spPr>
                  <a:xfrm>
                    <a:off x="8071783" y="6070040"/>
                    <a:ext cx="466762" cy="269871"/>
                  </a:xfrm>
                  <a:prstGeom prst="rect">
                    <a:avLst/>
                  </a:prstGeom>
                  <a:noFill/>
                </p:spPr>
                <p:txBody>
                  <a:bodyPr wrap="none" rtlCol="0">
                    <a:spAutoFit/>
                  </a:bodyPr>
                  <a:lstStyle/>
                  <a:p>
                    <a:r>
                      <a:rPr lang="en-US" altLang="zh-CN" sz="1100" dirty="0">
                        <a:latin typeface="Calibri" panose="020F0502020204030204" pitchFamily="34" charset="0"/>
                        <a:ea typeface="Calibri" panose="020F0502020204030204" pitchFamily="34" charset="0"/>
                        <a:cs typeface="Calibri" panose="020F0502020204030204" pitchFamily="34" charset="0"/>
                      </a:rPr>
                      <a:t>… …</a:t>
                    </a:r>
                    <a:endParaRPr lang="zh-CN" altLang="en-US" sz="1100" dirty="0">
                      <a:latin typeface="Calibri" panose="020F0502020204030204" pitchFamily="34" charset="0"/>
                      <a:cs typeface="Calibri" panose="020F0502020204030204" pitchFamily="34" charset="0"/>
                    </a:endParaRPr>
                  </a:p>
                </p:txBody>
              </p:sp>
              <p:sp>
                <p:nvSpPr>
                  <p:cNvPr id="120" name="文本框 119">
                    <a:extLst>
                      <a:ext uri="{FF2B5EF4-FFF2-40B4-BE49-F238E27FC236}">
                        <a16:creationId xmlns:a16="http://schemas.microsoft.com/office/drawing/2014/main" id="{25FB2A37-CAAE-D508-3F1A-4E617711696B}"/>
                      </a:ext>
                    </a:extLst>
                  </p:cNvPr>
                  <p:cNvSpPr txBox="1"/>
                  <p:nvPr/>
                </p:nvSpPr>
                <p:spPr>
                  <a:xfrm>
                    <a:off x="8684224" y="4964514"/>
                    <a:ext cx="570205" cy="1206480"/>
                  </a:xfrm>
                  <a:prstGeom prst="rect">
                    <a:avLst/>
                  </a:prstGeom>
                  <a:noFill/>
                </p:spPr>
                <p:txBody>
                  <a:bodyPr wrap="none" rtlCol="0">
                    <a:spAutoFit/>
                  </a:bodyPr>
                  <a:lstStyle/>
                  <a:p>
                    <a:pPr algn="ctr"/>
                    <a:r>
                      <a:rPr lang="en-US" altLang="zh-CN" sz="1400" dirty="0">
                        <a:latin typeface="Calibri" panose="020F0502020204030204" pitchFamily="34" charset="0"/>
                        <a:ea typeface="Calibri" panose="020F0502020204030204" pitchFamily="34" charset="0"/>
                        <a:cs typeface="Calibri" panose="020F0502020204030204" pitchFamily="34" charset="0"/>
                      </a:rPr>
                      <a:t>2.14</a:t>
                    </a:r>
                  </a:p>
                  <a:p>
                    <a:pPr algn="ctr"/>
                    <a:r>
                      <a:rPr lang="en-US" altLang="zh-CN" sz="1400" dirty="0">
                        <a:latin typeface="Calibri" panose="020F0502020204030204" pitchFamily="34" charset="0"/>
                        <a:ea typeface="Calibri" panose="020F0502020204030204" pitchFamily="34" charset="0"/>
                        <a:cs typeface="Calibri" panose="020F0502020204030204" pitchFamily="34" charset="0"/>
                      </a:rPr>
                      <a:t>2.20</a:t>
                    </a:r>
                  </a:p>
                  <a:p>
                    <a:pPr algn="ctr"/>
                    <a:r>
                      <a:rPr lang="en-US" altLang="zh-CN" sz="1400" dirty="0">
                        <a:latin typeface="Calibri" panose="020F0502020204030204" pitchFamily="34" charset="0"/>
                        <a:ea typeface="Calibri" panose="020F0502020204030204" pitchFamily="34" charset="0"/>
                        <a:cs typeface="Calibri" panose="020F0502020204030204" pitchFamily="34" charset="0"/>
                      </a:rPr>
                      <a:t>2.45</a:t>
                    </a:r>
                  </a:p>
                  <a:p>
                    <a:pPr algn="ctr"/>
                    <a:r>
                      <a:rPr lang="en-US" altLang="zh-CN" sz="1400" dirty="0">
                        <a:latin typeface="Calibri" panose="020F0502020204030204" pitchFamily="34" charset="0"/>
                        <a:ea typeface="Calibri" panose="020F0502020204030204" pitchFamily="34" charset="0"/>
                        <a:cs typeface="Calibri" panose="020F0502020204030204" pitchFamily="34" charset="0"/>
                      </a:rPr>
                      <a:t>2.56</a:t>
                    </a:r>
                  </a:p>
                  <a:p>
                    <a:pPr algn="ctr"/>
                    <a:r>
                      <a:rPr lang="en-US" altLang="zh-CN" sz="1400" dirty="0">
                        <a:latin typeface="Calibri" panose="020F0502020204030204" pitchFamily="34" charset="0"/>
                        <a:ea typeface="Calibri" panose="020F0502020204030204" pitchFamily="34" charset="0"/>
                        <a:cs typeface="Calibri" panose="020F0502020204030204" pitchFamily="34" charset="0"/>
                      </a:rPr>
                      <a:t>…</a:t>
                    </a:r>
                    <a:endParaRPr lang="zh-CN" altLang="en-US" sz="1400" dirty="0">
                      <a:latin typeface="Calibri" panose="020F0502020204030204" pitchFamily="34" charset="0"/>
                      <a:cs typeface="Calibri" panose="020F0502020204030204" pitchFamily="34" charset="0"/>
                    </a:endParaRPr>
                  </a:p>
                </p:txBody>
              </p:sp>
              <p:sp>
                <p:nvSpPr>
                  <p:cNvPr id="121" name="箭头: 左右 120">
                    <a:extLst>
                      <a:ext uri="{FF2B5EF4-FFF2-40B4-BE49-F238E27FC236}">
                        <a16:creationId xmlns:a16="http://schemas.microsoft.com/office/drawing/2014/main" id="{74044BBD-6E27-53D9-8C9B-8A067711E048}"/>
                      </a:ext>
                    </a:extLst>
                  </p:cNvPr>
                  <p:cNvSpPr/>
                  <p:nvPr/>
                </p:nvSpPr>
                <p:spPr>
                  <a:xfrm>
                    <a:off x="7702124" y="5378450"/>
                    <a:ext cx="276164" cy="190500"/>
                  </a:xfrm>
                  <a:prstGeom prst="lef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00" dirty="0">
                      <a:solidFill>
                        <a:schemeClr val="tx1"/>
                      </a:solidFill>
                      <a:latin typeface="Calibri" panose="020F0502020204030204" pitchFamily="34" charset="0"/>
                      <a:cs typeface="Calibri" panose="020F0502020204030204" pitchFamily="34" charset="0"/>
                    </a:endParaRPr>
                  </a:p>
                </p:txBody>
              </p:sp>
            </p:grpSp>
          </p:grpSp>
          <p:sp>
            <p:nvSpPr>
              <p:cNvPr id="113" name="矩形: 圆角 112">
                <a:extLst>
                  <a:ext uri="{FF2B5EF4-FFF2-40B4-BE49-F238E27FC236}">
                    <a16:creationId xmlns:a16="http://schemas.microsoft.com/office/drawing/2014/main" id="{377BB110-32E8-8C8C-2093-E6BA55E6DEA1}"/>
                  </a:ext>
                </a:extLst>
              </p:cNvPr>
              <p:cNvSpPr/>
              <p:nvPr/>
            </p:nvSpPr>
            <p:spPr>
              <a:xfrm>
                <a:off x="9391650" y="4843384"/>
                <a:ext cx="2378075" cy="1580210"/>
              </a:xfrm>
              <a:prstGeom prst="roundRect">
                <a:avLst/>
              </a:prstGeom>
              <a:noFill/>
              <a:ln w="19050">
                <a:solidFill>
                  <a:srgbClr val="FFC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grpSp>
        <p:sp>
          <p:nvSpPr>
            <p:cNvPr id="122" name="矩形 121">
              <a:extLst>
                <a:ext uri="{FF2B5EF4-FFF2-40B4-BE49-F238E27FC236}">
                  <a16:creationId xmlns:a16="http://schemas.microsoft.com/office/drawing/2014/main" id="{1F81519A-28A8-1686-3270-D24E28C6976C}"/>
                </a:ext>
              </a:extLst>
            </p:cNvPr>
            <p:cNvSpPr/>
            <p:nvPr/>
          </p:nvSpPr>
          <p:spPr>
            <a:xfrm>
              <a:off x="7130555" y="1795429"/>
              <a:ext cx="4883420" cy="9170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23" name="文本框 122">
              <a:extLst>
                <a:ext uri="{FF2B5EF4-FFF2-40B4-BE49-F238E27FC236}">
                  <a16:creationId xmlns:a16="http://schemas.microsoft.com/office/drawing/2014/main" id="{F044E7C9-F580-D014-DFAF-4A18205BEAAD}"/>
                </a:ext>
              </a:extLst>
            </p:cNvPr>
            <p:cNvSpPr txBox="1"/>
            <p:nvPr/>
          </p:nvSpPr>
          <p:spPr>
            <a:xfrm>
              <a:off x="8679533" y="1450142"/>
              <a:ext cx="1931312" cy="369332"/>
            </a:xfrm>
            <a:prstGeom prst="rect">
              <a:avLst/>
            </a:prstGeom>
            <a:noFill/>
          </p:spPr>
          <p:txBody>
            <a:bodyPr wrap="square" rtlCol="0">
              <a:spAutoFit/>
            </a:bodyPr>
            <a:lstStyle/>
            <a:p>
              <a:r>
                <a:rPr lang="en-US" altLang="ja-JP" dirty="0">
                  <a:latin typeface="Calibri" panose="020F0502020204030204" pitchFamily="34" charset="0"/>
                  <a:ea typeface="Calibri" panose="020F0502020204030204" pitchFamily="34" charset="0"/>
                  <a:cs typeface="Calibri" panose="020F0502020204030204" pitchFamily="34" charset="0"/>
                </a:rPr>
                <a:t>DTW</a:t>
              </a:r>
              <a:r>
                <a:rPr lang="ja-JP" altLang="en-US" dirty="0">
                  <a:latin typeface="Calibri" panose="020F0502020204030204" pitchFamily="34" charset="0"/>
                  <a:ea typeface="Calibri" panose="020F0502020204030204" pitchFamily="34" charset="0"/>
                  <a:cs typeface="Calibri" panose="020F0502020204030204" pitchFamily="34" charset="0"/>
                </a:rPr>
                <a:t>距離計算</a:t>
              </a:r>
              <a:endParaRPr lang="zh-CN" altLang="en-US" dirty="0">
                <a:latin typeface="Calibri" panose="020F0502020204030204" pitchFamily="34" charset="0"/>
                <a:cs typeface="Calibri" panose="020F0502020204030204" pitchFamily="34" charset="0"/>
              </a:endParaRPr>
            </a:p>
          </p:txBody>
        </p:sp>
        <p:sp>
          <p:nvSpPr>
            <p:cNvPr id="126" name="文本框 125">
              <a:extLst>
                <a:ext uri="{FF2B5EF4-FFF2-40B4-BE49-F238E27FC236}">
                  <a16:creationId xmlns:a16="http://schemas.microsoft.com/office/drawing/2014/main" id="{C9ECFD18-B9DE-B188-23CD-99A9329E55F1}"/>
                </a:ext>
              </a:extLst>
            </p:cNvPr>
            <p:cNvSpPr txBox="1"/>
            <p:nvPr/>
          </p:nvSpPr>
          <p:spPr>
            <a:xfrm>
              <a:off x="9603541" y="1891376"/>
              <a:ext cx="2031325" cy="584775"/>
            </a:xfrm>
            <a:prstGeom prst="rect">
              <a:avLst/>
            </a:prstGeom>
            <a:noFill/>
          </p:spPr>
          <p:txBody>
            <a:bodyPr wrap="none" rtlCol="0">
              <a:spAutoFit/>
            </a:bodyPr>
            <a:lstStyle/>
            <a:p>
              <a:r>
                <a:rPr lang="ja-JP" altLang="en-US" sz="1600" dirty="0"/>
                <a:t>なりすましユーザと</a:t>
              </a:r>
              <a:endParaRPr lang="en-US" altLang="ja-JP" sz="1600" dirty="0"/>
            </a:p>
            <a:p>
              <a:r>
                <a:rPr lang="ja-JP" altLang="en-US" sz="1600" dirty="0"/>
                <a:t>計算した</a:t>
              </a:r>
              <a:r>
                <a:rPr lang="en-US" altLang="ja-JP" sz="1600" dirty="0"/>
                <a:t>DTW</a:t>
              </a:r>
              <a:r>
                <a:rPr lang="ja-JP" altLang="en-US" sz="1600" dirty="0"/>
                <a:t>距離</a:t>
              </a:r>
              <a:endParaRPr lang="zh-CN" altLang="en-US" sz="1600" dirty="0">
                <a:latin typeface="Calibri" panose="020F0502020204030204" pitchFamily="34" charset="0"/>
                <a:cs typeface="Calibri" panose="020F0502020204030204" pitchFamily="34" charset="0"/>
              </a:endParaRPr>
            </a:p>
          </p:txBody>
        </p:sp>
        <p:sp>
          <p:nvSpPr>
            <p:cNvPr id="196" name="文本框 195">
              <a:extLst>
                <a:ext uri="{FF2B5EF4-FFF2-40B4-BE49-F238E27FC236}">
                  <a16:creationId xmlns:a16="http://schemas.microsoft.com/office/drawing/2014/main" id="{4857D2E9-451B-D4B2-074B-FCCBBFD33C22}"/>
                </a:ext>
              </a:extLst>
            </p:cNvPr>
            <p:cNvSpPr txBox="1"/>
            <p:nvPr/>
          </p:nvSpPr>
          <p:spPr>
            <a:xfrm>
              <a:off x="7645266" y="1878156"/>
              <a:ext cx="1753308" cy="584775"/>
            </a:xfrm>
            <a:prstGeom prst="rect">
              <a:avLst/>
            </a:prstGeom>
            <a:noFill/>
          </p:spPr>
          <p:txBody>
            <a:bodyPr wrap="square" rtlCol="0">
              <a:spAutoFit/>
            </a:bodyPr>
            <a:lstStyle/>
            <a:p>
              <a:r>
                <a:rPr lang="ja-JP" altLang="en-US" sz="1600" dirty="0"/>
                <a:t>正規ユーザと計算した</a:t>
              </a:r>
              <a:r>
                <a:rPr lang="en-US" altLang="ja-JP" sz="1600" dirty="0"/>
                <a:t>DTW</a:t>
              </a:r>
              <a:r>
                <a:rPr lang="ja-JP" altLang="en-US" sz="1600" dirty="0"/>
                <a:t>距離</a:t>
              </a:r>
              <a:endParaRPr lang="zh-CN" altLang="en-US" sz="1600" dirty="0">
                <a:latin typeface="Calibri" panose="020F0502020204030204" pitchFamily="34" charset="0"/>
                <a:cs typeface="Calibri" panose="020F0502020204030204" pitchFamily="34" charset="0"/>
              </a:endParaRPr>
            </a:p>
          </p:txBody>
        </p:sp>
      </p:grpSp>
      <p:sp>
        <p:nvSpPr>
          <p:cNvPr id="42" name="标题 1">
            <a:extLst>
              <a:ext uri="{FF2B5EF4-FFF2-40B4-BE49-F238E27FC236}">
                <a16:creationId xmlns:a16="http://schemas.microsoft.com/office/drawing/2014/main" id="{F6FE9408-D492-5D1E-E764-23DDC0FAD1F3}"/>
              </a:ext>
            </a:extLst>
          </p:cNvPr>
          <p:cNvSpPr>
            <a:spLocks noGrp="1"/>
          </p:cNvSpPr>
          <p:nvPr>
            <p:ph type="title"/>
          </p:nvPr>
        </p:nvSpPr>
        <p:spPr>
          <a:xfrm>
            <a:off x="2129375" y="478603"/>
            <a:ext cx="8659318" cy="970017"/>
          </a:xfrm>
        </p:spPr>
        <p:txBody>
          <a:bodyPr>
            <a:noAutofit/>
          </a:bodyPr>
          <a:lstStyle/>
          <a:p>
            <a:r>
              <a:rPr lang="en-US" altLang="ja-JP" sz="5400" dirty="0">
                <a:latin typeface="MS Gothic" panose="020B0609070205080204" pitchFamily="49" charset="-128"/>
                <a:ea typeface="MS Gothic" panose="020B0609070205080204" pitchFamily="49" charset="-128"/>
              </a:rPr>
              <a:t>DTW</a:t>
            </a:r>
            <a:r>
              <a:rPr lang="ja-JP" altLang="en-US" sz="5400" dirty="0">
                <a:latin typeface="MS Gothic" panose="020B0609070205080204" pitchFamily="49" charset="-128"/>
                <a:ea typeface="MS Gothic" panose="020B0609070205080204" pitchFamily="49" charset="-128"/>
              </a:rPr>
              <a:t>距離計算</a:t>
            </a:r>
            <a:br>
              <a:rPr lang="ja-JP" altLang="en-US" sz="5400" dirty="0">
                <a:latin typeface="MS Gothic" panose="020B0609070205080204" pitchFamily="49" charset="-128"/>
                <a:ea typeface="MS Gothic" panose="020B0609070205080204" pitchFamily="49" charset="-128"/>
              </a:rPr>
            </a:br>
            <a:endParaRPr lang="ja-JP" altLang="en-US" sz="5400" dirty="0">
              <a:latin typeface="MS Gothic" panose="020B0609070205080204" pitchFamily="49" charset="-128"/>
              <a:ea typeface="MS Gothic" panose="020B0609070205080204" pitchFamily="49" charset="-128"/>
            </a:endParaRPr>
          </a:p>
        </p:txBody>
      </p:sp>
      <p:sp>
        <p:nvSpPr>
          <p:cNvPr id="43" name="内容占位符 2">
            <a:extLst>
              <a:ext uri="{FF2B5EF4-FFF2-40B4-BE49-F238E27FC236}">
                <a16:creationId xmlns:a16="http://schemas.microsoft.com/office/drawing/2014/main" id="{2004BE03-C79B-AD38-D542-89C6CF26CA29}"/>
              </a:ext>
            </a:extLst>
          </p:cNvPr>
          <p:cNvSpPr>
            <a:spLocks noGrp="1"/>
          </p:cNvSpPr>
          <p:nvPr>
            <p:ph idx="1"/>
          </p:nvPr>
        </p:nvSpPr>
        <p:spPr>
          <a:xfrm>
            <a:off x="1509181" y="1716248"/>
            <a:ext cx="10562125" cy="4727511"/>
          </a:xfrm>
        </p:spPr>
        <p:txBody>
          <a:bodyPr>
            <a:noAutofit/>
          </a:bodyPr>
          <a:lstStyle/>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前述の生成された</a:t>
            </a:r>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DBA</a:t>
            </a:r>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と全ユーザの時系列データ間の</a:t>
            </a:r>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DTW</a:t>
            </a:r>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距離を計算</a:t>
            </a:r>
          </a:p>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計算した</a:t>
            </a:r>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DTW</a:t>
            </a:r>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距離の中から、正規ユーザを区別できる閾値を決定</a:t>
            </a:r>
          </a:p>
        </p:txBody>
      </p:sp>
      <p:sp>
        <p:nvSpPr>
          <p:cNvPr id="49" name="文本框 48">
            <a:extLst>
              <a:ext uri="{FF2B5EF4-FFF2-40B4-BE49-F238E27FC236}">
                <a16:creationId xmlns:a16="http://schemas.microsoft.com/office/drawing/2014/main" id="{714D7668-8AE0-3897-77AA-8C0463691485}"/>
              </a:ext>
            </a:extLst>
          </p:cNvPr>
          <p:cNvSpPr txBox="1"/>
          <p:nvPr/>
        </p:nvSpPr>
        <p:spPr>
          <a:xfrm>
            <a:off x="2488866" y="6046798"/>
            <a:ext cx="2839239" cy="369332"/>
          </a:xfrm>
          <a:prstGeom prst="rect">
            <a:avLst/>
          </a:prstGeom>
          <a:noFill/>
        </p:spPr>
        <p:txBody>
          <a:bodyPr wrap="none" rtlCol="0">
            <a:spAutoFit/>
          </a:bodyPr>
          <a:lstStyle/>
          <a:p>
            <a:r>
              <a:rPr lang="ja-JP" altLang="en-US" dirty="0">
                <a:latin typeface="MS Mincho" panose="02020609040205080304" pitchFamily="49" charset="-128"/>
                <a:ea typeface="MS Mincho" panose="02020609040205080304" pitchFamily="49" charset="-128"/>
              </a:rPr>
              <a:t>図</a:t>
            </a:r>
            <a:r>
              <a:rPr lang="en-US" altLang="ja-JP" dirty="0">
                <a:latin typeface="MS Mincho" panose="02020609040205080304" pitchFamily="49" charset="-128"/>
                <a:ea typeface="MS Mincho" panose="02020609040205080304" pitchFamily="49" charset="-128"/>
              </a:rPr>
              <a:t>6.</a:t>
            </a:r>
            <a:r>
              <a:rPr lang="en-US" altLang="ja-JP" dirty="0">
                <a:latin typeface="MS Mincho" panose="02020609040205080304" pitchFamily="49" charset="-128"/>
                <a:ea typeface="MS Mincho" panose="02020609040205080304" pitchFamily="49" charset="-128"/>
                <a:cs typeface="Calibri" panose="020F0502020204030204" pitchFamily="34" charset="0"/>
              </a:rPr>
              <a:t>DTW</a:t>
            </a:r>
            <a:r>
              <a:rPr lang="ja-JP" altLang="en-US" dirty="0">
                <a:latin typeface="MS Mincho" panose="02020609040205080304" pitchFamily="49" charset="-128"/>
                <a:ea typeface="MS Mincho" panose="02020609040205080304" pitchFamily="49" charset="-128"/>
                <a:cs typeface="Calibri" panose="020F0502020204030204" pitchFamily="34" charset="0"/>
              </a:rPr>
              <a:t>距離計算の概念図</a:t>
            </a:r>
            <a:endParaRPr lang="zh-CN" altLang="en-US" dirty="0">
              <a:latin typeface="MS Mincho" panose="02020609040205080304" pitchFamily="49" charset="-128"/>
              <a:ea typeface="MS Mincho" panose="02020609040205080304" pitchFamily="49" charset="-128"/>
            </a:endParaRPr>
          </a:p>
        </p:txBody>
      </p:sp>
      <p:grpSp>
        <p:nvGrpSpPr>
          <p:cNvPr id="6" name="组合 5">
            <a:extLst>
              <a:ext uri="{FF2B5EF4-FFF2-40B4-BE49-F238E27FC236}">
                <a16:creationId xmlns:a16="http://schemas.microsoft.com/office/drawing/2014/main" id="{E2DC6C55-E87B-6D55-3BA4-A113C9042D63}"/>
              </a:ext>
            </a:extLst>
          </p:cNvPr>
          <p:cNvGrpSpPr/>
          <p:nvPr/>
        </p:nvGrpSpPr>
        <p:grpSpPr>
          <a:xfrm>
            <a:off x="6563366" y="3279317"/>
            <a:ext cx="4883602" cy="2743548"/>
            <a:chOff x="7115164" y="4248631"/>
            <a:chExt cx="4883602" cy="2743548"/>
          </a:xfrm>
        </p:grpSpPr>
        <p:sp>
          <p:nvSpPr>
            <p:cNvPr id="4" name="矩形: 圆角 3">
              <a:extLst>
                <a:ext uri="{FF2B5EF4-FFF2-40B4-BE49-F238E27FC236}">
                  <a16:creationId xmlns:a16="http://schemas.microsoft.com/office/drawing/2014/main" id="{EFBF460E-8C66-1760-7B78-BF0105889C53}"/>
                </a:ext>
              </a:extLst>
            </p:cNvPr>
            <p:cNvSpPr/>
            <p:nvPr/>
          </p:nvSpPr>
          <p:spPr>
            <a:xfrm>
              <a:off x="7115971" y="4248631"/>
              <a:ext cx="4882795" cy="2743548"/>
            </a:xfrm>
            <a:prstGeom prst="roundRect">
              <a:avLst/>
            </a:prstGeom>
            <a:solidFill>
              <a:schemeClr val="bg1"/>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dirty="0">
                <a:solidFill>
                  <a:schemeClr val="tx1"/>
                </a:solidFill>
                <a:latin typeface="Calibri" panose="020F0502020204030204" pitchFamily="34" charset="0"/>
                <a:cs typeface="Calibri" panose="020F0502020204030204" pitchFamily="34" charset="0"/>
              </a:endParaRPr>
            </a:p>
          </p:txBody>
        </p:sp>
        <p:sp>
          <p:nvSpPr>
            <p:cNvPr id="88" name="文本框 87">
              <a:extLst>
                <a:ext uri="{FF2B5EF4-FFF2-40B4-BE49-F238E27FC236}">
                  <a16:creationId xmlns:a16="http://schemas.microsoft.com/office/drawing/2014/main" id="{B2AB2686-49BA-D0E9-59AA-1E365331EF14}"/>
                </a:ext>
              </a:extLst>
            </p:cNvPr>
            <p:cNvSpPr txBox="1"/>
            <p:nvPr/>
          </p:nvSpPr>
          <p:spPr>
            <a:xfrm>
              <a:off x="7683762" y="4787118"/>
              <a:ext cx="1687702" cy="646331"/>
            </a:xfrm>
            <a:prstGeom prst="rect">
              <a:avLst/>
            </a:prstGeom>
            <a:noFill/>
          </p:spPr>
          <p:txBody>
            <a:bodyPr wrap="square" rtlCol="0">
              <a:spAutoFit/>
            </a:bodyPr>
            <a:lstStyle/>
            <a:p>
              <a:pPr algn="ctr"/>
              <a:r>
                <a:rPr lang="ja-JP" altLang="en-US" dirty="0">
                  <a:latin typeface="Calibri" panose="020F0502020204030204" pitchFamily="34" charset="0"/>
                  <a:ea typeface="Calibri" panose="020F0502020204030204" pitchFamily="34" charset="0"/>
                  <a:cs typeface="Calibri" panose="020F0502020204030204" pitchFamily="34" charset="0"/>
                </a:rPr>
                <a:t>正規ユーザの</a:t>
              </a:r>
              <a:r>
                <a:rPr lang="en-US" altLang="ja-JP" dirty="0">
                  <a:latin typeface="Calibri" panose="020F0502020204030204" pitchFamily="34" charset="0"/>
                  <a:ea typeface="Calibri" panose="020F0502020204030204" pitchFamily="34" charset="0"/>
                  <a:cs typeface="Calibri" panose="020F0502020204030204" pitchFamily="34" charset="0"/>
                </a:rPr>
                <a:t>DTW</a:t>
              </a:r>
              <a:r>
                <a:rPr lang="ja-JP" altLang="en-US" dirty="0">
                  <a:latin typeface="Calibri" panose="020F0502020204030204" pitchFamily="34" charset="0"/>
                  <a:ea typeface="Calibri" panose="020F0502020204030204" pitchFamily="34" charset="0"/>
                  <a:cs typeface="Calibri" panose="020F0502020204030204" pitchFamily="34" charset="0"/>
                </a:rPr>
                <a:t>距離</a:t>
              </a:r>
              <a:endParaRPr lang="zh-CN" altLang="en-US" dirty="0">
                <a:latin typeface="Calibri" panose="020F0502020204030204" pitchFamily="34" charset="0"/>
                <a:cs typeface="Calibri" panose="020F0502020204030204" pitchFamily="34" charset="0"/>
              </a:endParaRPr>
            </a:p>
          </p:txBody>
        </p:sp>
        <p:sp>
          <p:nvSpPr>
            <p:cNvPr id="44" name="文本框 43">
              <a:extLst>
                <a:ext uri="{FF2B5EF4-FFF2-40B4-BE49-F238E27FC236}">
                  <a16:creationId xmlns:a16="http://schemas.microsoft.com/office/drawing/2014/main" id="{86FEBBE3-6ACA-EAAF-C0FE-DA9DF6C54CC2}"/>
                </a:ext>
              </a:extLst>
            </p:cNvPr>
            <p:cNvSpPr txBox="1"/>
            <p:nvPr/>
          </p:nvSpPr>
          <p:spPr>
            <a:xfrm>
              <a:off x="9561191" y="6244968"/>
              <a:ext cx="2043397" cy="646331"/>
            </a:xfrm>
            <a:prstGeom prst="rect">
              <a:avLst/>
            </a:prstGeom>
            <a:noFill/>
          </p:spPr>
          <p:txBody>
            <a:bodyPr wrap="square" rtlCol="0">
              <a:spAutoFit/>
            </a:bodyPr>
            <a:lstStyle/>
            <a:p>
              <a:pPr algn="ctr"/>
              <a:r>
                <a:rPr lang="ja-JP" altLang="en-US" dirty="0">
                  <a:latin typeface="Calibri" panose="020F0502020204030204" pitchFamily="34" charset="0"/>
                  <a:ea typeface="Calibri" panose="020F0502020204030204" pitchFamily="34" charset="0"/>
                  <a:cs typeface="Calibri" panose="020F0502020204030204" pitchFamily="34" charset="0"/>
                </a:rPr>
                <a:t>なりすましユーザの</a:t>
              </a:r>
              <a:r>
                <a:rPr lang="en-US" altLang="ja-JP" dirty="0">
                  <a:latin typeface="Calibri" panose="020F0502020204030204" pitchFamily="34" charset="0"/>
                  <a:ea typeface="Calibri" panose="020F0502020204030204" pitchFamily="34" charset="0"/>
                  <a:cs typeface="Calibri" panose="020F0502020204030204" pitchFamily="34" charset="0"/>
                </a:rPr>
                <a:t>DTW</a:t>
              </a:r>
              <a:r>
                <a:rPr lang="ja-JP" altLang="en-US" dirty="0">
                  <a:latin typeface="Calibri" panose="020F0502020204030204" pitchFamily="34" charset="0"/>
                  <a:ea typeface="Calibri" panose="020F0502020204030204" pitchFamily="34" charset="0"/>
                  <a:cs typeface="Calibri" panose="020F0502020204030204" pitchFamily="34" charset="0"/>
                </a:rPr>
                <a:t>距離</a:t>
              </a:r>
              <a:endParaRPr lang="zh-CN" altLang="en-US" dirty="0">
                <a:latin typeface="Calibri" panose="020F0502020204030204" pitchFamily="34" charset="0"/>
                <a:cs typeface="Calibri" panose="020F0502020204030204" pitchFamily="34" charset="0"/>
              </a:endParaRPr>
            </a:p>
          </p:txBody>
        </p:sp>
        <p:sp>
          <p:nvSpPr>
            <p:cNvPr id="46" name="对话气泡: 椭圆形 45">
              <a:extLst>
                <a:ext uri="{FF2B5EF4-FFF2-40B4-BE49-F238E27FC236}">
                  <a16:creationId xmlns:a16="http://schemas.microsoft.com/office/drawing/2014/main" id="{12E40F07-D1BF-CADD-2FC4-07F1E94C7AD2}"/>
                </a:ext>
              </a:extLst>
            </p:cNvPr>
            <p:cNvSpPr/>
            <p:nvPr/>
          </p:nvSpPr>
          <p:spPr>
            <a:xfrm>
              <a:off x="9943299" y="4795047"/>
              <a:ext cx="1617646" cy="630475"/>
            </a:xfrm>
            <a:prstGeom prst="wedgeEllipseCallout">
              <a:avLst>
                <a:gd name="adj1" fmla="val -73047"/>
                <a:gd name="adj2" fmla="val 108207"/>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dirty="0">
                  <a:solidFill>
                    <a:schemeClr val="tx1"/>
                  </a:solidFill>
                  <a:latin typeface="Calibri" panose="020F0502020204030204" pitchFamily="34" charset="0"/>
                  <a:ea typeface="Calibri" panose="020F0502020204030204" pitchFamily="34" charset="0"/>
                  <a:cs typeface="Calibri" panose="020F0502020204030204" pitchFamily="34" charset="0"/>
                </a:rPr>
                <a:t>閾値</a:t>
              </a:r>
              <a:endParaRPr lang="zh-CN" altLang="en-US" dirty="0">
                <a:solidFill>
                  <a:schemeClr val="tx1"/>
                </a:solidFill>
                <a:latin typeface="Calibri" panose="020F0502020204030204" pitchFamily="34" charset="0"/>
                <a:cs typeface="Calibri" panose="020F0502020204030204" pitchFamily="34" charset="0"/>
              </a:endParaRPr>
            </a:p>
          </p:txBody>
        </p:sp>
        <p:sp>
          <p:nvSpPr>
            <p:cNvPr id="90" name="文本框 89">
              <a:extLst>
                <a:ext uri="{FF2B5EF4-FFF2-40B4-BE49-F238E27FC236}">
                  <a16:creationId xmlns:a16="http://schemas.microsoft.com/office/drawing/2014/main" id="{66390798-3393-318E-3C94-2350E5F8CD32}"/>
                </a:ext>
              </a:extLst>
            </p:cNvPr>
            <p:cNvSpPr txBox="1"/>
            <p:nvPr/>
          </p:nvSpPr>
          <p:spPr>
            <a:xfrm>
              <a:off x="7889532" y="5777912"/>
              <a:ext cx="303187" cy="276999"/>
            </a:xfrm>
            <a:prstGeom prst="rect">
              <a:avLst/>
            </a:prstGeom>
            <a:noFill/>
          </p:spPr>
          <p:txBody>
            <a:bodyPr wrap="square" rtlCol="0">
              <a:spAutoFit/>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1</a:t>
              </a:r>
              <a:endParaRPr lang="zh-CN" altLang="en-US" sz="1200" dirty="0">
                <a:latin typeface="Calibri" panose="020F0502020204030204" pitchFamily="34" charset="0"/>
                <a:cs typeface="Calibri" panose="020F0502020204030204" pitchFamily="34" charset="0"/>
              </a:endParaRPr>
            </a:p>
          </p:txBody>
        </p:sp>
        <p:sp>
          <p:nvSpPr>
            <p:cNvPr id="91" name="文本框 90">
              <a:extLst>
                <a:ext uri="{FF2B5EF4-FFF2-40B4-BE49-F238E27FC236}">
                  <a16:creationId xmlns:a16="http://schemas.microsoft.com/office/drawing/2014/main" id="{F4B6722D-7D26-9118-871E-D050A2BD260D}"/>
                </a:ext>
              </a:extLst>
            </p:cNvPr>
            <p:cNvSpPr txBox="1"/>
            <p:nvPr/>
          </p:nvSpPr>
          <p:spPr>
            <a:xfrm>
              <a:off x="9348465" y="5760296"/>
              <a:ext cx="303187" cy="276999"/>
            </a:xfrm>
            <a:prstGeom prst="rect">
              <a:avLst/>
            </a:prstGeom>
            <a:noFill/>
          </p:spPr>
          <p:txBody>
            <a:bodyPr wrap="square" rtlCol="0">
              <a:spAutoFit/>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2</a:t>
              </a:r>
              <a:endParaRPr lang="zh-CN" altLang="en-US" sz="1200" dirty="0">
                <a:latin typeface="Calibri" panose="020F0502020204030204" pitchFamily="34" charset="0"/>
                <a:cs typeface="Calibri" panose="020F0502020204030204" pitchFamily="34" charset="0"/>
              </a:endParaRPr>
            </a:p>
          </p:txBody>
        </p:sp>
        <p:cxnSp>
          <p:nvCxnSpPr>
            <p:cNvPr id="5" name="直接箭头连接符 4">
              <a:extLst>
                <a:ext uri="{FF2B5EF4-FFF2-40B4-BE49-F238E27FC236}">
                  <a16:creationId xmlns:a16="http://schemas.microsoft.com/office/drawing/2014/main" id="{B52A14C2-550F-353E-7BA2-92BBD4C8804A}"/>
                </a:ext>
              </a:extLst>
            </p:cNvPr>
            <p:cNvCxnSpPr>
              <a:cxnSpLocks/>
            </p:cNvCxnSpPr>
            <p:nvPr/>
          </p:nvCxnSpPr>
          <p:spPr>
            <a:xfrm>
              <a:off x="7534038" y="5802631"/>
              <a:ext cx="425881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 name="直接连接符 1">
              <a:extLst>
                <a:ext uri="{FF2B5EF4-FFF2-40B4-BE49-F238E27FC236}">
                  <a16:creationId xmlns:a16="http://schemas.microsoft.com/office/drawing/2014/main" id="{FA374E19-7C5E-9F6D-1245-45C8B80A86D4}"/>
                </a:ext>
              </a:extLst>
            </p:cNvPr>
            <p:cNvCxnSpPr>
              <a:cxnSpLocks/>
            </p:cNvCxnSpPr>
            <p:nvPr/>
          </p:nvCxnSpPr>
          <p:spPr>
            <a:xfrm flipV="1">
              <a:off x="10841243" y="5674883"/>
              <a:ext cx="0" cy="125998"/>
            </a:xfrm>
            <a:prstGeom prst="line">
              <a:avLst/>
            </a:prstGeom>
            <a:ln w="19050"/>
          </p:spPr>
          <p:style>
            <a:lnRef idx="1">
              <a:schemeClr val="dk1"/>
            </a:lnRef>
            <a:fillRef idx="0">
              <a:schemeClr val="dk1"/>
            </a:fillRef>
            <a:effectRef idx="0">
              <a:schemeClr val="dk1"/>
            </a:effectRef>
            <a:fontRef idx="minor">
              <a:schemeClr val="tx1"/>
            </a:fontRef>
          </p:style>
        </p:cxnSp>
        <p:grpSp>
          <p:nvGrpSpPr>
            <p:cNvPr id="24" name="组合 23">
              <a:extLst>
                <a:ext uri="{FF2B5EF4-FFF2-40B4-BE49-F238E27FC236}">
                  <a16:creationId xmlns:a16="http://schemas.microsoft.com/office/drawing/2014/main" id="{A67AAD4B-7514-EDDB-339D-2F67B24A2CBB}"/>
                </a:ext>
              </a:extLst>
            </p:cNvPr>
            <p:cNvGrpSpPr/>
            <p:nvPr/>
          </p:nvGrpSpPr>
          <p:grpSpPr>
            <a:xfrm>
              <a:off x="9656706" y="5752287"/>
              <a:ext cx="1870160" cy="565620"/>
              <a:chOff x="2784978" y="5491149"/>
              <a:chExt cx="2010756" cy="656599"/>
            </a:xfrm>
          </p:grpSpPr>
          <p:sp>
            <p:nvSpPr>
              <p:cNvPr id="25" name="椭圆 24">
                <a:extLst>
                  <a:ext uri="{FF2B5EF4-FFF2-40B4-BE49-F238E27FC236}">
                    <a16:creationId xmlns:a16="http://schemas.microsoft.com/office/drawing/2014/main" id="{213BA8D2-2983-A482-C534-78D86E299A70}"/>
                  </a:ext>
                </a:extLst>
              </p:cNvPr>
              <p:cNvSpPr/>
              <p:nvPr/>
            </p:nvSpPr>
            <p:spPr>
              <a:xfrm>
                <a:off x="2784978" y="5492632"/>
                <a:ext cx="100121" cy="1045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26" name="椭圆 25">
                <a:extLst>
                  <a:ext uri="{FF2B5EF4-FFF2-40B4-BE49-F238E27FC236}">
                    <a16:creationId xmlns:a16="http://schemas.microsoft.com/office/drawing/2014/main" id="{74B564FF-568C-23F1-0C94-B25F4B85D102}"/>
                  </a:ext>
                </a:extLst>
              </p:cNvPr>
              <p:cNvSpPr/>
              <p:nvPr/>
            </p:nvSpPr>
            <p:spPr>
              <a:xfrm>
                <a:off x="2908080" y="5493795"/>
                <a:ext cx="100121" cy="1045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27" name="椭圆 26">
                <a:extLst>
                  <a:ext uri="{FF2B5EF4-FFF2-40B4-BE49-F238E27FC236}">
                    <a16:creationId xmlns:a16="http://schemas.microsoft.com/office/drawing/2014/main" id="{5041F97B-43D9-888A-0597-8FC5A3EEE562}"/>
                  </a:ext>
                </a:extLst>
              </p:cNvPr>
              <p:cNvSpPr/>
              <p:nvPr/>
            </p:nvSpPr>
            <p:spPr>
              <a:xfrm>
                <a:off x="3332337" y="5493795"/>
                <a:ext cx="100121" cy="1045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28" name="椭圆 27">
                <a:extLst>
                  <a:ext uri="{FF2B5EF4-FFF2-40B4-BE49-F238E27FC236}">
                    <a16:creationId xmlns:a16="http://schemas.microsoft.com/office/drawing/2014/main" id="{C901D731-749F-7F7E-0536-18913369229D}"/>
                  </a:ext>
                </a:extLst>
              </p:cNvPr>
              <p:cNvSpPr/>
              <p:nvPr/>
            </p:nvSpPr>
            <p:spPr>
              <a:xfrm>
                <a:off x="4695613" y="5493795"/>
                <a:ext cx="100121" cy="1045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29" name="椭圆 28">
                <a:extLst>
                  <a:ext uri="{FF2B5EF4-FFF2-40B4-BE49-F238E27FC236}">
                    <a16:creationId xmlns:a16="http://schemas.microsoft.com/office/drawing/2014/main" id="{F2C305AE-539E-66AD-966E-E62A152F7CDB}"/>
                  </a:ext>
                </a:extLst>
              </p:cNvPr>
              <p:cNvSpPr/>
              <p:nvPr/>
            </p:nvSpPr>
            <p:spPr>
              <a:xfrm>
                <a:off x="4535268" y="5493795"/>
                <a:ext cx="100121" cy="1045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30" name="椭圆 29">
                <a:extLst>
                  <a:ext uri="{FF2B5EF4-FFF2-40B4-BE49-F238E27FC236}">
                    <a16:creationId xmlns:a16="http://schemas.microsoft.com/office/drawing/2014/main" id="{36829C67-1C04-BD1B-6869-C8F376459F70}"/>
                  </a:ext>
                </a:extLst>
              </p:cNvPr>
              <p:cNvSpPr/>
              <p:nvPr/>
            </p:nvSpPr>
            <p:spPr>
              <a:xfrm>
                <a:off x="4332556" y="5493795"/>
                <a:ext cx="100121" cy="1045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31" name="椭圆 30">
                <a:extLst>
                  <a:ext uri="{FF2B5EF4-FFF2-40B4-BE49-F238E27FC236}">
                    <a16:creationId xmlns:a16="http://schemas.microsoft.com/office/drawing/2014/main" id="{2DA900D3-B765-E371-B200-D678EBCFBB75}"/>
                  </a:ext>
                </a:extLst>
              </p:cNvPr>
              <p:cNvSpPr/>
              <p:nvPr/>
            </p:nvSpPr>
            <p:spPr>
              <a:xfrm>
                <a:off x="4011084" y="5491149"/>
                <a:ext cx="100121" cy="1045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32" name="椭圆 31">
                <a:extLst>
                  <a:ext uri="{FF2B5EF4-FFF2-40B4-BE49-F238E27FC236}">
                    <a16:creationId xmlns:a16="http://schemas.microsoft.com/office/drawing/2014/main" id="{76199108-70FB-A604-BF7E-F263D29E7452}"/>
                  </a:ext>
                </a:extLst>
              </p:cNvPr>
              <p:cNvSpPr/>
              <p:nvPr/>
            </p:nvSpPr>
            <p:spPr>
              <a:xfrm>
                <a:off x="3780791" y="5491149"/>
                <a:ext cx="100121" cy="1045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33" name="椭圆 32">
                <a:extLst>
                  <a:ext uri="{FF2B5EF4-FFF2-40B4-BE49-F238E27FC236}">
                    <a16:creationId xmlns:a16="http://schemas.microsoft.com/office/drawing/2014/main" id="{DAC2B78F-EF6C-04A9-6C79-EB2CC53A27C5}"/>
                  </a:ext>
                </a:extLst>
              </p:cNvPr>
              <p:cNvSpPr/>
              <p:nvPr/>
            </p:nvSpPr>
            <p:spPr>
              <a:xfrm>
                <a:off x="3604554" y="5493795"/>
                <a:ext cx="100121" cy="1045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34" name="椭圆 33">
                <a:extLst>
                  <a:ext uri="{FF2B5EF4-FFF2-40B4-BE49-F238E27FC236}">
                    <a16:creationId xmlns:a16="http://schemas.microsoft.com/office/drawing/2014/main" id="{BA0A1BA2-462D-5EBD-A5B2-0553B9F0E79A}"/>
                  </a:ext>
                </a:extLst>
              </p:cNvPr>
              <p:cNvSpPr/>
              <p:nvPr/>
            </p:nvSpPr>
            <p:spPr>
              <a:xfrm>
                <a:off x="4157497" y="5491149"/>
                <a:ext cx="100121" cy="1045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grpSp>
            <p:nvGrpSpPr>
              <p:cNvPr id="35" name="组合 34">
                <a:extLst>
                  <a:ext uri="{FF2B5EF4-FFF2-40B4-BE49-F238E27FC236}">
                    <a16:creationId xmlns:a16="http://schemas.microsoft.com/office/drawing/2014/main" id="{6EC49ED9-E8C7-ABFF-181F-FD915A8CB080}"/>
                  </a:ext>
                </a:extLst>
              </p:cNvPr>
              <p:cNvGrpSpPr/>
              <p:nvPr/>
            </p:nvGrpSpPr>
            <p:grpSpPr>
              <a:xfrm>
                <a:off x="2836514" y="5547510"/>
                <a:ext cx="1908611" cy="600238"/>
                <a:chOff x="2836514" y="5547510"/>
                <a:chExt cx="1908611" cy="600238"/>
              </a:xfrm>
            </p:grpSpPr>
            <p:sp>
              <p:nvSpPr>
                <p:cNvPr id="36" name="矩形 35">
                  <a:extLst>
                    <a:ext uri="{FF2B5EF4-FFF2-40B4-BE49-F238E27FC236}">
                      <a16:creationId xmlns:a16="http://schemas.microsoft.com/office/drawing/2014/main" id="{528C23C8-BE14-967D-3978-B156DA742085}"/>
                    </a:ext>
                  </a:extLst>
                </p:cNvPr>
                <p:cNvSpPr/>
                <p:nvPr/>
              </p:nvSpPr>
              <p:spPr>
                <a:xfrm>
                  <a:off x="2836853" y="5547510"/>
                  <a:ext cx="1904965" cy="441202"/>
                </a:xfrm>
                <a:prstGeom prst="rect">
                  <a:avLst/>
                </a:prstGeom>
                <a:solidFill>
                  <a:srgbClr val="C00000">
                    <a:alpha val="6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cxnSp>
              <p:nvCxnSpPr>
                <p:cNvPr id="37" name="直接连接符 36">
                  <a:extLst>
                    <a:ext uri="{FF2B5EF4-FFF2-40B4-BE49-F238E27FC236}">
                      <a16:creationId xmlns:a16="http://schemas.microsoft.com/office/drawing/2014/main" id="{0C5256AF-9EF1-5B6C-202E-E36FB430754E}"/>
                    </a:ext>
                  </a:extLst>
                </p:cNvPr>
                <p:cNvCxnSpPr>
                  <a:cxnSpLocks/>
                </p:cNvCxnSpPr>
                <p:nvPr/>
              </p:nvCxnSpPr>
              <p:spPr>
                <a:xfrm flipV="1">
                  <a:off x="2836514" y="5599081"/>
                  <a:ext cx="5148" cy="537856"/>
                </a:xfrm>
                <a:prstGeom prst="line">
                  <a:avLst/>
                </a:prstGeom>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0C203219-9908-4B7B-E92E-2D436C8ADBF2}"/>
                    </a:ext>
                  </a:extLst>
                </p:cNvPr>
                <p:cNvCxnSpPr>
                  <a:cxnSpLocks/>
                </p:cNvCxnSpPr>
                <p:nvPr/>
              </p:nvCxnSpPr>
              <p:spPr>
                <a:xfrm flipH="1" flipV="1">
                  <a:off x="4742157" y="5602284"/>
                  <a:ext cx="2968" cy="545464"/>
                </a:xfrm>
                <a:prstGeom prst="line">
                  <a:avLst/>
                </a:prstGeom>
              </p:spPr>
              <p:style>
                <a:lnRef idx="1">
                  <a:schemeClr val="dk1"/>
                </a:lnRef>
                <a:fillRef idx="0">
                  <a:schemeClr val="dk1"/>
                </a:fillRef>
                <a:effectRef idx="0">
                  <a:schemeClr val="dk1"/>
                </a:effectRef>
                <a:fontRef idx="minor">
                  <a:schemeClr val="tx1"/>
                </a:fontRef>
              </p:style>
            </p:cxnSp>
          </p:grpSp>
        </p:grpSp>
        <p:grpSp>
          <p:nvGrpSpPr>
            <p:cNvPr id="96" name="组合 95">
              <a:extLst>
                <a:ext uri="{FF2B5EF4-FFF2-40B4-BE49-F238E27FC236}">
                  <a16:creationId xmlns:a16="http://schemas.microsoft.com/office/drawing/2014/main" id="{E41AA5FE-5498-7B76-9600-0DD2C3ABCC67}"/>
                </a:ext>
              </a:extLst>
            </p:cNvPr>
            <p:cNvGrpSpPr/>
            <p:nvPr/>
          </p:nvGrpSpPr>
          <p:grpSpPr>
            <a:xfrm>
              <a:off x="7651772" y="5230204"/>
              <a:ext cx="1794427" cy="610885"/>
              <a:chOff x="7508231" y="3415641"/>
              <a:chExt cx="1794427" cy="610885"/>
            </a:xfrm>
          </p:grpSpPr>
          <p:sp>
            <p:nvSpPr>
              <p:cNvPr id="7" name="椭圆 6">
                <a:extLst>
                  <a:ext uri="{FF2B5EF4-FFF2-40B4-BE49-F238E27FC236}">
                    <a16:creationId xmlns:a16="http://schemas.microsoft.com/office/drawing/2014/main" id="{38F7ACB3-3EC0-4502-2169-04484F89D54F}"/>
                  </a:ext>
                </a:extLst>
              </p:cNvPr>
              <p:cNvSpPr/>
              <p:nvPr/>
            </p:nvSpPr>
            <p:spPr>
              <a:xfrm>
                <a:off x="9209538" y="3926572"/>
                <a:ext cx="93120" cy="90021"/>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8" name="椭圆 7">
                <a:extLst>
                  <a:ext uri="{FF2B5EF4-FFF2-40B4-BE49-F238E27FC236}">
                    <a16:creationId xmlns:a16="http://schemas.microsoft.com/office/drawing/2014/main" id="{1B68A022-7FD2-922A-C130-B35100E3B682}"/>
                  </a:ext>
                </a:extLst>
              </p:cNvPr>
              <p:cNvSpPr/>
              <p:nvPr/>
            </p:nvSpPr>
            <p:spPr>
              <a:xfrm>
                <a:off x="9144742" y="3926572"/>
                <a:ext cx="93120" cy="90021"/>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grpSp>
            <p:nvGrpSpPr>
              <p:cNvPr id="10" name="组合 9">
                <a:extLst>
                  <a:ext uri="{FF2B5EF4-FFF2-40B4-BE49-F238E27FC236}">
                    <a16:creationId xmlns:a16="http://schemas.microsoft.com/office/drawing/2014/main" id="{5A361FBA-3053-5A27-4117-F79295AF97A2}"/>
                  </a:ext>
                </a:extLst>
              </p:cNvPr>
              <p:cNvGrpSpPr/>
              <p:nvPr/>
            </p:nvGrpSpPr>
            <p:grpSpPr>
              <a:xfrm>
                <a:off x="7508231" y="3415641"/>
                <a:ext cx="1751598" cy="610885"/>
                <a:chOff x="1355903" y="4892295"/>
                <a:chExt cx="1883281" cy="709143"/>
              </a:xfrm>
            </p:grpSpPr>
            <p:sp>
              <p:nvSpPr>
                <p:cNvPr id="11" name="椭圆 10">
                  <a:extLst>
                    <a:ext uri="{FF2B5EF4-FFF2-40B4-BE49-F238E27FC236}">
                      <a16:creationId xmlns:a16="http://schemas.microsoft.com/office/drawing/2014/main" id="{990F0389-0D6A-7428-526A-987701801BBD}"/>
                    </a:ext>
                  </a:extLst>
                </p:cNvPr>
                <p:cNvSpPr/>
                <p:nvPr/>
              </p:nvSpPr>
              <p:spPr>
                <a:xfrm>
                  <a:off x="1355903" y="5496938"/>
                  <a:ext cx="100121" cy="1045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2" name="椭圆 11">
                  <a:extLst>
                    <a:ext uri="{FF2B5EF4-FFF2-40B4-BE49-F238E27FC236}">
                      <a16:creationId xmlns:a16="http://schemas.microsoft.com/office/drawing/2014/main" id="{5548D9A2-F4F8-DE47-730A-159F0B6D42D4}"/>
                    </a:ext>
                  </a:extLst>
                </p:cNvPr>
                <p:cNvSpPr/>
                <p:nvPr/>
              </p:nvSpPr>
              <p:spPr>
                <a:xfrm>
                  <a:off x="1545008" y="5493795"/>
                  <a:ext cx="100121" cy="1045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3" name="椭圆 12">
                  <a:extLst>
                    <a:ext uri="{FF2B5EF4-FFF2-40B4-BE49-F238E27FC236}">
                      <a16:creationId xmlns:a16="http://schemas.microsoft.com/office/drawing/2014/main" id="{FEFD7D68-D80B-C018-BCEB-418D90B36B1E}"/>
                    </a:ext>
                  </a:extLst>
                </p:cNvPr>
                <p:cNvSpPr/>
                <p:nvPr/>
              </p:nvSpPr>
              <p:spPr>
                <a:xfrm>
                  <a:off x="1834236" y="5493795"/>
                  <a:ext cx="100121" cy="1045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4" name="椭圆 13">
                  <a:extLst>
                    <a:ext uri="{FF2B5EF4-FFF2-40B4-BE49-F238E27FC236}">
                      <a16:creationId xmlns:a16="http://schemas.microsoft.com/office/drawing/2014/main" id="{ABC9E237-69E1-D0CE-16F4-4ED5294E9285}"/>
                    </a:ext>
                  </a:extLst>
                </p:cNvPr>
                <p:cNvSpPr/>
                <p:nvPr/>
              </p:nvSpPr>
              <p:spPr>
                <a:xfrm>
                  <a:off x="1916602" y="5493795"/>
                  <a:ext cx="100121" cy="1045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5" name="椭圆 14">
                  <a:extLst>
                    <a:ext uri="{FF2B5EF4-FFF2-40B4-BE49-F238E27FC236}">
                      <a16:creationId xmlns:a16="http://schemas.microsoft.com/office/drawing/2014/main" id="{40D6603D-FD79-3445-2113-7D91AF0F3E62}"/>
                    </a:ext>
                  </a:extLst>
                </p:cNvPr>
                <p:cNvSpPr/>
                <p:nvPr/>
              </p:nvSpPr>
              <p:spPr>
                <a:xfrm>
                  <a:off x="2106942" y="5493795"/>
                  <a:ext cx="100121" cy="1045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6" name="椭圆 15">
                  <a:extLst>
                    <a:ext uri="{FF2B5EF4-FFF2-40B4-BE49-F238E27FC236}">
                      <a16:creationId xmlns:a16="http://schemas.microsoft.com/office/drawing/2014/main" id="{1930E196-ABD5-4396-A0B4-01EE63B85D3A}"/>
                    </a:ext>
                  </a:extLst>
                </p:cNvPr>
                <p:cNvSpPr/>
                <p:nvPr/>
              </p:nvSpPr>
              <p:spPr>
                <a:xfrm>
                  <a:off x="2382179" y="5493795"/>
                  <a:ext cx="100121" cy="1045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7" name="椭圆 16">
                  <a:extLst>
                    <a:ext uri="{FF2B5EF4-FFF2-40B4-BE49-F238E27FC236}">
                      <a16:creationId xmlns:a16="http://schemas.microsoft.com/office/drawing/2014/main" id="{B589B3FD-E1D7-5950-43EB-6D3902933F24}"/>
                    </a:ext>
                  </a:extLst>
                </p:cNvPr>
                <p:cNvSpPr/>
                <p:nvPr/>
              </p:nvSpPr>
              <p:spPr>
                <a:xfrm>
                  <a:off x="2573997" y="5493795"/>
                  <a:ext cx="100121" cy="1045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sp>
              <p:nvSpPr>
                <p:cNvPr id="18" name="椭圆 17">
                  <a:extLst>
                    <a:ext uri="{FF2B5EF4-FFF2-40B4-BE49-F238E27FC236}">
                      <a16:creationId xmlns:a16="http://schemas.microsoft.com/office/drawing/2014/main" id="{79D54366-F536-5863-E003-74B593ECAF7E}"/>
                    </a:ext>
                  </a:extLst>
                </p:cNvPr>
                <p:cNvSpPr/>
                <p:nvPr/>
              </p:nvSpPr>
              <p:spPr>
                <a:xfrm>
                  <a:off x="2730616" y="5493795"/>
                  <a:ext cx="100121" cy="1045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grpSp>
              <p:nvGrpSpPr>
                <p:cNvPr id="19" name="组合 18">
                  <a:extLst>
                    <a:ext uri="{FF2B5EF4-FFF2-40B4-BE49-F238E27FC236}">
                      <a16:creationId xmlns:a16="http://schemas.microsoft.com/office/drawing/2014/main" id="{EE603FCE-A68C-35D3-8B50-EDF274DCB376}"/>
                    </a:ext>
                  </a:extLst>
                </p:cNvPr>
                <p:cNvGrpSpPr/>
                <p:nvPr/>
              </p:nvGrpSpPr>
              <p:grpSpPr>
                <a:xfrm>
                  <a:off x="1398958" y="4892295"/>
                  <a:ext cx="1840226" cy="653840"/>
                  <a:chOff x="1398958" y="4892295"/>
                  <a:chExt cx="1840226" cy="653840"/>
                </a:xfrm>
              </p:grpSpPr>
              <p:sp>
                <p:nvSpPr>
                  <p:cNvPr id="20" name="矩形 19">
                    <a:extLst>
                      <a:ext uri="{FF2B5EF4-FFF2-40B4-BE49-F238E27FC236}">
                        <a16:creationId xmlns:a16="http://schemas.microsoft.com/office/drawing/2014/main" id="{EB158364-12D2-61B4-6829-FB96E48D58D0}"/>
                      </a:ext>
                    </a:extLst>
                  </p:cNvPr>
                  <p:cNvSpPr/>
                  <p:nvPr/>
                </p:nvSpPr>
                <p:spPr>
                  <a:xfrm>
                    <a:off x="1404148" y="5104933"/>
                    <a:ext cx="1835036" cy="441202"/>
                  </a:xfrm>
                  <a:prstGeom prst="rect">
                    <a:avLst/>
                  </a:prstGeom>
                  <a:solidFill>
                    <a:schemeClr val="accent2">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cxnSp>
                <p:nvCxnSpPr>
                  <p:cNvPr id="21" name="直接连接符 20">
                    <a:extLst>
                      <a:ext uri="{FF2B5EF4-FFF2-40B4-BE49-F238E27FC236}">
                        <a16:creationId xmlns:a16="http://schemas.microsoft.com/office/drawing/2014/main" id="{BBE25398-1B53-22F0-DC2D-8B60F22E6FE4}"/>
                      </a:ext>
                    </a:extLst>
                  </p:cNvPr>
                  <p:cNvCxnSpPr>
                    <a:cxnSpLocks/>
                    <a:stCxn id="11" idx="0"/>
                  </p:cNvCxnSpPr>
                  <p:nvPr/>
                </p:nvCxnSpPr>
                <p:spPr>
                  <a:xfrm flipH="1" flipV="1">
                    <a:off x="1398958" y="4914887"/>
                    <a:ext cx="7006" cy="582051"/>
                  </a:xfrm>
                  <a:prstGeom prst="line">
                    <a:avLst/>
                  </a:prstGeom>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CBF7E7E1-E638-19D8-6293-E21A8D895D2E}"/>
                      </a:ext>
                    </a:extLst>
                  </p:cNvPr>
                  <p:cNvCxnSpPr>
                    <a:cxnSpLocks/>
                  </p:cNvCxnSpPr>
                  <p:nvPr/>
                </p:nvCxnSpPr>
                <p:spPr>
                  <a:xfrm flipH="1" flipV="1">
                    <a:off x="3238103" y="4892295"/>
                    <a:ext cx="12" cy="598854"/>
                  </a:xfrm>
                  <a:prstGeom prst="line">
                    <a:avLst/>
                  </a:prstGeom>
                </p:spPr>
                <p:style>
                  <a:lnRef idx="1">
                    <a:schemeClr val="dk1"/>
                  </a:lnRef>
                  <a:fillRef idx="0">
                    <a:schemeClr val="dk1"/>
                  </a:fillRef>
                  <a:effectRef idx="0">
                    <a:schemeClr val="dk1"/>
                  </a:effectRef>
                  <a:fontRef idx="minor">
                    <a:schemeClr val="tx1"/>
                  </a:fontRef>
                </p:style>
              </p:cxnSp>
            </p:grpSp>
          </p:grpSp>
        </p:grpSp>
        <p:cxnSp>
          <p:nvCxnSpPr>
            <p:cNvPr id="39" name="直接连接符 38">
              <a:extLst>
                <a:ext uri="{FF2B5EF4-FFF2-40B4-BE49-F238E27FC236}">
                  <a16:creationId xmlns:a16="http://schemas.microsoft.com/office/drawing/2014/main" id="{C5882C7E-DCF9-EB93-3874-A52D3AF90CEA}"/>
                </a:ext>
              </a:extLst>
            </p:cNvPr>
            <p:cNvCxnSpPr>
              <a:cxnSpLocks/>
            </p:cNvCxnSpPr>
            <p:nvPr/>
          </p:nvCxnSpPr>
          <p:spPr>
            <a:xfrm>
              <a:off x="9562075" y="5000280"/>
              <a:ext cx="0" cy="1626047"/>
            </a:xfrm>
            <a:prstGeom prst="line">
              <a:avLst/>
            </a:prstGeom>
            <a:ln w="12700">
              <a:prstDash val="lgDash"/>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40" name="文本框 39">
              <a:extLst>
                <a:ext uri="{FF2B5EF4-FFF2-40B4-BE49-F238E27FC236}">
                  <a16:creationId xmlns:a16="http://schemas.microsoft.com/office/drawing/2014/main" id="{8CE178F5-F9F2-9B03-5311-63D15022E39C}"/>
                </a:ext>
              </a:extLst>
            </p:cNvPr>
            <p:cNvSpPr txBox="1"/>
            <p:nvPr/>
          </p:nvSpPr>
          <p:spPr>
            <a:xfrm>
              <a:off x="9061715" y="4271238"/>
              <a:ext cx="1150638" cy="369332"/>
            </a:xfrm>
            <a:prstGeom prst="rect">
              <a:avLst/>
            </a:prstGeom>
            <a:noFill/>
          </p:spPr>
          <p:txBody>
            <a:bodyPr wrap="square" rtlCol="0">
              <a:spAutoFit/>
            </a:bodyPr>
            <a:lstStyle/>
            <a:p>
              <a:r>
                <a:rPr lang="ja-JP" altLang="en-US" dirty="0">
                  <a:latin typeface="Calibri" panose="020F0502020204030204" pitchFamily="34" charset="0"/>
                  <a:cs typeface="Calibri" panose="020F0502020204030204" pitchFamily="34" charset="0"/>
                </a:rPr>
                <a:t>閾値決定</a:t>
              </a:r>
              <a:endParaRPr lang="zh-CN" altLang="en-US" dirty="0">
                <a:latin typeface="Calibri" panose="020F0502020204030204" pitchFamily="34" charset="0"/>
                <a:cs typeface="Calibri" panose="020F0502020204030204" pitchFamily="34" charset="0"/>
              </a:endParaRPr>
            </a:p>
          </p:txBody>
        </p:sp>
        <p:sp>
          <p:nvSpPr>
            <p:cNvPr id="41" name="矩形 40">
              <a:extLst>
                <a:ext uri="{FF2B5EF4-FFF2-40B4-BE49-F238E27FC236}">
                  <a16:creationId xmlns:a16="http://schemas.microsoft.com/office/drawing/2014/main" id="{65BF346B-7375-4B14-B0B1-5224B91DC308}"/>
                </a:ext>
              </a:extLst>
            </p:cNvPr>
            <p:cNvSpPr/>
            <p:nvPr/>
          </p:nvSpPr>
          <p:spPr>
            <a:xfrm>
              <a:off x="7115164" y="4602269"/>
              <a:ext cx="4882795" cy="916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tx1"/>
                </a:solidFill>
                <a:latin typeface="Calibri" panose="020F0502020204030204" pitchFamily="34" charset="0"/>
                <a:cs typeface="Calibri" panose="020F0502020204030204" pitchFamily="34" charset="0"/>
              </a:endParaRPr>
            </a:p>
          </p:txBody>
        </p:sp>
        <p:cxnSp>
          <p:nvCxnSpPr>
            <p:cNvPr id="9" name="直接连接符 8">
              <a:extLst>
                <a:ext uri="{FF2B5EF4-FFF2-40B4-BE49-F238E27FC236}">
                  <a16:creationId xmlns:a16="http://schemas.microsoft.com/office/drawing/2014/main" id="{46124A18-69A3-3E64-86AF-E30B71F8BA10}"/>
                </a:ext>
              </a:extLst>
            </p:cNvPr>
            <p:cNvCxnSpPr>
              <a:cxnSpLocks/>
            </p:cNvCxnSpPr>
            <p:nvPr/>
          </p:nvCxnSpPr>
          <p:spPr>
            <a:xfrm flipV="1">
              <a:off x="8016913" y="5674841"/>
              <a:ext cx="0" cy="125998"/>
            </a:xfrm>
            <a:prstGeom prst="line">
              <a:avLst/>
            </a:prstGeom>
            <a:ln w="19050"/>
          </p:spPr>
          <p:style>
            <a:lnRef idx="1">
              <a:schemeClr val="dk1"/>
            </a:lnRef>
            <a:fillRef idx="0">
              <a:schemeClr val="dk1"/>
            </a:fillRef>
            <a:effectRef idx="0">
              <a:schemeClr val="dk1"/>
            </a:effectRef>
            <a:fontRef idx="minor">
              <a:schemeClr val="tx1"/>
            </a:fontRef>
          </p:style>
        </p:cxnSp>
        <p:cxnSp>
          <p:nvCxnSpPr>
            <p:cNvPr id="3" name="直接连接符 2">
              <a:extLst>
                <a:ext uri="{FF2B5EF4-FFF2-40B4-BE49-F238E27FC236}">
                  <a16:creationId xmlns:a16="http://schemas.microsoft.com/office/drawing/2014/main" id="{50067A1D-57E7-5CC7-76F4-77D6A7955DD0}"/>
                </a:ext>
              </a:extLst>
            </p:cNvPr>
            <p:cNvCxnSpPr>
              <a:cxnSpLocks/>
            </p:cNvCxnSpPr>
            <p:nvPr/>
          </p:nvCxnSpPr>
          <p:spPr>
            <a:xfrm flipV="1">
              <a:off x="9486132" y="5667451"/>
              <a:ext cx="0" cy="125998"/>
            </a:xfrm>
            <a:prstGeom prst="line">
              <a:avLst/>
            </a:prstGeom>
            <a:ln w="19050"/>
          </p:spPr>
          <p:style>
            <a:lnRef idx="1">
              <a:schemeClr val="dk1"/>
            </a:lnRef>
            <a:fillRef idx="0">
              <a:schemeClr val="dk1"/>
            </a:fillRef>
            <a:effectRef idx="0">
              <a:schemeClr val="dk1"/>
            </a:effectRef>
            <a:fontRef idx="minor">
              <a:schemeClr val="tx1"/>
            </a:fontRef>
          </p:style>
        </p:cxnSp>
        <p:sp>
          <p:nvSpPr>
            <p:cNvPr id="92" name="文本框 91">
              <a:extLst>
                <a:ext uri="{FF2B5EF4-FFF2-40B4-BE49-F238E27FC236}">
                  <a16:creationId xmlns:a16="http://schemas.microsoft.com/office/drawing/2014/main" id="{18A866E6-2F9A-8593-96F7-42B4433BA975}"/>
                </a:ext>
              </a:extLst>
            </p:cNvPr>
            <p:cNvSpPr txBox="1"/>
            <p:nvPr/>
          </p:nvSpPr>
          <p:spPr>
            <a:xfrm>
              <a:off x="10711682" y="5760296"/>
              <a:ext cx="303187" cy="276999"/>
            </a:xfrm>
            <a:prstGeom prst="rect">
              <a:avLst/>
            </a:prstGeom>
            <a:noFill/>
          </p:spPr>
          <p:txBody>
            <a:bodyPr wrap="square" rtlCol="0">
              <a:spAutoFit/>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3</a:t>
              </a:r>
              <a:endParaRPr lang="zh-CN" altLang="en-US" sz="1200" dirty="0">
                <a:latin typeface="Calibri" panose="020F0502020204030204" pitchFamily="34" charset="0"/>
                <a:cs typeface="Calibri" panose="020F0502020204030204" pitchFamily="34" charset="0"/>
              </a:endParaRPr>
            </a:p>
          </p:txBody>
        </p:sp>
      </p:grpSp>
      <p:sp>
        <p:nvSpPr>
          <p:cNvPr id="23" name="文本框 22">
            <a:extLst>
              <a:ext uri="{FF2B5EF4-FFF2-40B4-BE49-F238E27FC236}">
                <a16:creationId xmlns:a16="http://schemas.microsoft.com/office/drawing/2014/main" id="{FD54DA59-4084-973D-5627-E5A2630DAC26}"/>
              </a:ext>
            </a:extLst>
          </p:cNvPr>
          <p:cNvSpPr txBox="1"/>
          <p:nvPr/>
        </p:nvSpPr>
        <p:spPr>
          <a:xfrm>
            <a:off x="7752292" y="6074427"/>
            <a:ext cx="2492990" cy="369332"/>
          </a:xfrm>
          <a:prstGeom prst="rect">
            <a:avLst/>
          </a:prstGeom>
          <a:noFill/>
        </p:spPr>
        <p:txBody>
          <a:bodyPr wrap="none" rtlCol="0">
            <a:spAutoFit/>
          </a:bodyPr>
          <a:lstStyle/>
          <a:p>
            <a:r>
              <a:rPr lang="ja-JP" altLang="en-US" dirty="0">
                <a:latin typeface="MS Mincho" panose="02020609040205080304" pitchFamily="49" charset="-128"/>
                <a:ea typeface="MS Mincho" panose="02020609040205080304" pitchFamily="49" charset="-128"/>
              </a:rPr>
              <a:t>図</a:t>
            </a:r>
            <a:r>
              <a:rPr lang="en-US" altLang="ja-JP" dirty="0">
                <a:latin typeface="MS Mincho" panose="02020609040205080304" pitchFamily="49" charset="-128"/>
                <a:ea typeface="MS Mincho" panose="02020609040205080304" pitchFamily="49" charset="-128"/>
              </a:rPr>
              <a:t>7.</a:t>
            </a:r>
            <a:r>
              <a:rPr lang="ja-JP" altLang="en-US" dirty="0">
                <a:latin typeface="MS Mincho" panose="02020609040205080304" pitchFamily="49" charset="-128"/>
                <a:ea typeface="MS Mincho" panose="02020609040205080304" pitchFamily="49" charset="-128"/>
              </a:rPr>
              <a:t>閾値決定の</a:t>
            </a:r>
            <a:r>
              <a:rPr lang="ja-JP" altLang="en-US" dirty="0">
                <a:latin typeface="MS Mincho" panose="02020609040205080304" pitchFamily="49" charset="-128"/>
                <a:ea typeface="MS Mincho" panose="02020609040205080304" pitchFamily="49" charset="-128"/>
                <a:cs typeface="Calibri" panose="020F0502020204030204" pitchFamily="34" charset="0"/>
              </a:rPr>
              <a:t>概念図</a:t>
            </a:r>
            <a:endParaRPr lang="zh-CN" altLang="en-US"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1274424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6">
            <a:extLst>
              <a:ext uri="{FF2B5EF4-FFF2-40B4-BE49-F238E27FC236}">
                <a16:creationId xmlns:a16="http://schemas.microsoft.com/office/drawing/2014/main" id="{1C7B899F-46F1-12A1-D236-87A0B535EEA3}"/>
              </a:ext>
            </a:extLst>
          </p:cNvPr>
          <p:cNvSpPr txBox="1">
            <a:spLocks/>
          </p:cNvSpPr>
          <p:nvPr/>
        </p:nvSpPr>
        <p:spPr bwMode="gray">
          <a:xfrm>
            <a:off x="881148" y="781050"/>
            <a:ext cx="800366"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rgbClr val="FE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BF57005C-5004-451B-A854-823364E9B746}" type="slidenum">
              <a:rPr lang="zh-CN" altLang="en-US" sz="3200" smtClean="0">
                <a:solidFill>
                  <a:schemeClr val="tx1"/>
                </a:solidFill>
              </a:rPr>
              <a:pPr algn="l"/>
              <a:t>9</a:t>
            </a:fld>
            <a:endParaRPr lang="zh-CN" altLang="en-US" sz="3200" dirty="0">
              <a:solidFill>
                <a:schemeClr val="tx1"/>
              </a:solidFill>
            </a:endParaRPr>
          </a:p>
        </p:txBody>
      </p:sp>
      <p:sp>
        <p:nvSpPr>
          <p:cNvPr id="15" name="标题 1">
            <a:extLst>
              <a:ext uri="{FF2B5EF4-FFF2-40B4-BE49-F238E27FC236}">
                <a16:creationId xmlns:a16="http://schemas.microsoft.com/office/drawing/2014/main" id="{A7CFF029-9B53-3EF3-1B6E-83B8C115984F}"/>
              </a:ext>
            </a:extLst>
          </p:cNvPr>
          <p:cNvSpPr>
            <a:spLocks noGrp="1"/>
          </p:cNvSpPr>
          <p:nvPr>
            <p:ph type="title"/>
          </p:nvPr>
        </p:nvSpPr>
        <p:spPr>
          <a:xfrm>
            <a:off x="2129375" y="478603"/>
            <a:ext cx="8659318" cy="970017"/>
          </a:xfrm>
        </p:spPr>
        <p:txBody>
          <a:bodyPr>
            <a:noAutofit/>
          </a:bodyPr>
          <a:lstStyle/>
          <a:p>
            <a:r>
              <a:rPr lang="zh-CN" altLang="en-US" sz="5400" dirty="0">
                <a:latin typeface="MS Gothic" panose="020B0609070205080204" pitchFamily="49" charset="-128"/>
                <a:ea typeface="MS Gothic" panose="020B0609070205080204" pitchFamily="49" charset="-128"/>
              </a:rPr>
              <a:t>評価実験</a:t>
            </a:r>
            <a:r>
              <a:rPr lang="en-US" altLang="zh-CN" sz="5400" dirty="0">
                <a:latin typeface="MS Gothic" panose="020B0609070205080204" pitchFamily="49" charset="-128"/>
                <a:ea typeface="MS Gothic" panose="020B0609070205080204" pitchFamily="49" charset="-128"/>
              </a:rPr>
              <a:t>1</a:t>
            </a:r>
          </a:p>
        </p:txBody>
      </p:sp>
      <p:sp>
        <p:nvSpPr>
          <p:cNvPr id="17" name="内容占位符 2">
            <a:extLst>
              <a:ext uri="{FF2B5EF4-FFF2-40B4-BE49-F238E27FC236}">
                <a16:creationId xmlns:a16="http://schemas.microsoft.com/office/drawing/2014/main" id="{29C3F310-7585-C94F-08E7-90F58CF13DBD}"/>
              </a:ext>
            </a:extLst>
          </p:cNvPr>
          <p:cNvSpPr>
            <a:spLocks noGrp="1"/>
          </p:cNvSpPr>
          <p:nvPr>
            <p:ph idx="1"/>
          </p:nvPr>
        </p:nvSpPr>
        <p:spPr>
          <a:xfrm>
            <a:off x="1509182" y="1716248"/>
            <a:ext cx="11181954" cy="5034356"/>
          </a:xfrm>
        </p:spPr>
        <p:txBody>
          <a:bodyPr>
            <a:noAutofit/>
          </a:bodyPr>
          <a:lstStyle/>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目的：</a:t>
            </a:r>
            <a:endPar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endParaRPr>
          </a:p>
          <a:p>
            <a:pPr lvl="1"/>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提案手法は成立するか（瞳孔系変化は固有性を有するか）</a:t>
            </a:r>
            <a:endParaRPr lang="en-US" altLang="ja-JP" sz="2400" dirty="0">
              <a:solidFill>
                <a:schemeClr val="tx1"/>
              </a:solidFill>
              <a:latin typeface="MS Mincho" panose="02020609040205080304" pitchFamily="49" charset="-128"/>
              <a:ea typeface="MS Mincho" panose="02020609040205080304" pitchFamily="49" charset="-128"/>
              <a:cs typeface="Calibri" panose="020F0502020204030204" pitchFamily="34" charset="0"/>
            </a:endParaRPr>
          </a:p>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被験者：男性</a:t>
            </a:r>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6</a:t>
            </a:r>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名（</a:t>
            </a:r>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20</a:t>
            </a:r>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代）</a:t>
            </a:r>
          </a:p>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アイトラッカー：</a:t>
            </a:r>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Tobii Pro Glasses 2 Eye Tracker</a:t>
            </a:r>
          </a:p>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刺激条件：</a:t>
            </a:r>
            <a:endPar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endParaRPr>
          </a:p>
          <a:p>
            <a:pPr lvl="1"/>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視覚刺激</a:t>
            </a:r>
            <a:r>
              <a:rPr lang="en-US" altLang="ja-JP"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1〜4×</a:t>
            </a:r>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色</a:t>
            </a:r>
            <a:r>
              <a:rPr lang="en-US" altLang="ja-JP"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4</a:t>
            </a:r>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種（赤青、黄青、赤緑、緑青）＝</a:t>
            </a:r>
            <a:r>
              <a:rPr lang="en-US" altLang="ja-JP"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16</a:t>
            </a:r>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条件</a:t>
            </a:r>
            <a:endParaRPr lang="en-US" altLang="ja-JP" sz="2400" dirty="0">
              <a:solidFill>
                <a:schemeClr val="tx1"/>
              </a:solidFill>
              <a:latin typeface="MS Mincho" panose="02020609040205080304" pitchFamily="49" charset="-128"/>
              <a:ea typeface="MS Mincho" panose="02020609040205080304" pitchFamily="49" charset="-128"/>
              <a:cs typeface="Calibri" panose="020F0502020204030204" pitchFamily="34" charset="0"/>
            </a:endParaRPr>
          </a:p>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試行回数：</a:t>
            </a:r>
            <a:endPar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endParaRPr>
          </a:p>
          <a:p>
            <a:pPr lvl="1"/>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各刺激条件について、各被験者から</a:t>
            </a:r>
            <a:r>
              <a:rPr lang="en-US" altLang="ja-JP"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10</a:t>
            </a:r>
            <a:r>
              <a:rPr lang="ja-JP" altLang="en-US" sz="2400" dirty="0">
                <a:solidFill>
                  <a:schemeClr val="tx1"/>
                </a:solidFill>
                <a:latin typeface="MS Mincho" panose="02020609040205080304" pitchFamily="49" charset="-128"/>
                <a:ea typeface="MS Mincho" panose="02020609040205080304" pitchFamily="49" charset="-128"/>
                <a:cs typeface="Calibri" panose="020F0502020204030204" pitchFamily="34" charset="0"/>
              </a:rPr>
              <a:t>回のデータを収集する</a:t>
            </a:r>
            <a:endParaRPr lang="en-US" altLang="ja-JP" sz="2400" dirty="0">
              <a:solidFill>
                <a:schemeClr val="tx1"/>
              </a:solidFill>
              <a:latin typeface="MS Mincho" panose="02020609040205080304" pitchFamily="49" charset="-128"/>
              <a:ea typeface="MS Mincho" panose="02020609040205080304" pitchFamily="49" charset="-128"/>
              <a:cs typeface="Calibri" panose="020F0502020204030204" pitchFamily="34" charset="0"/>
            </a:endParaRPr>
          </a:p>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データ前処理：線形補間のみ</a:t>
            </a:r>
          </a:p>
          <a:p>
            <a:r>
              <a:rPr lang="ja-JP" altLang="en-US"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評価指標：</a:t>
            </a:r>
            <a:r>
              <a:rPr lang="en-US" altLang="ja-JP" sz="2600" dirty="0">
                <a:solidFill>
                  <a:schemeClr val="tx1"/>
                </a:solidFill>
                <a:latin typeface="MS Mincho" panose="02020609040205080304" pitchFamily="49" charset="-128"/>
                <a:ea typeface="MS Mincho" panose="02020609040205080304" pitchFamily="49" charset="-128"/>
                <a:cs typeface="Calibri" panose="020F0502020204030204" pitchFamily="34" charset="0"/>
              </a:rPr>
              <a:t>EER</a:t>
            </a:r>
          </a:p>
        </p:txBody>
      </p:sp>
    </p:spTree>
    <p:extLst>
      <p:ext uri="{BB962C8B-B14F-4D97-AF65-F5344CB8AC3E}">
        <p14:creationId xmlns:p14="http://schemas.microsoft.com/office/powerpoint/2010/main" val="3665440591"/>
      </p:ext>
    </p:extLst>
  </p:cSld>
  <p:clrMapOvr>
    <a:masterClrMapping/>
  </p:clrMapOvr>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TM10001115[[fn=包裹]]</Template>
  <TotalTime>4851</TotalTime>
  <Words>1282</Words>
  <Application>Microsoft Office PowerPoint</Application>
  <PresentationFormat>宽屏</PresentationFormat>
  <Paragraphs>182</Paragraphs>
  <Slides>14</Slides>
  <Notes>13</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MS Gothic</vt:lpstr>
      <vt:lpstr>MS Mincho</vt:lpstr>
      <vt:lpstr>等线</vt:lpstr>
      <vt:lpstr>Arial</vt:lpstr>
      <vt:lpstr>Calibri</vt:lpstr>
      <vt:lpstr>Century Gothic</vt:lpstr>
      <vt:lpstr>Wingdings 3</vt:lpstr>
      <vt:lpstr>丝状</vt:lpstr>
      <vt:lpstr>視覚刺激により誘発される瞳孔径変化を用いた個人識別手法</vt:lpstr>
      <vt:lpstr>はじめに</vt:lpstr>
      <vt:lpstr>提案手法</vt:lpstr>
      <vt:lpstr>視覚刺激の設計</vt:lpstr>
      <vt:lpstr>視覚刺激の設計</vt:lpstr>
      <vt:lpstr>データ前処理</vt:lpstr>
      <vt:lpstr>DBA生成</vt:lpstr>
      <vt:lpstr>DTW距離計算 </vt:lpstr>
      <vt:lpstr>評価実験1</vt:lpstr>
      <vt:lpstr>実験結果1</vt:lpstr>
      <vt:lpstr>評価実験2</vt:lpstr>
      <vt:lpstr>実験結果2</vt:lpstr>
      <vt:lpstr>まとめ</vt:lpstr>
      <vt:lpstr>付録：視覚刺激一覧</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520 Chino</dc:creator>
  <cp:lastModifiedBy>淏辰 邱</cp:lastModifiedBy>
  <cp:revision>791</cp:revision>
  <cp:lastPrinted>2025-12-15T00:40:58Z</cp:lastPrinted>
  <dcterms:created xsi:type="dcterms:W3CDTF">2025-11-15T03:43:26Z</dcterms:created>
  <dcterms:modified xsi:type="dcterms:W3CDTF">2026-02-13T04:18:42Z</dcterms:modified>
</cp:coreProperties>
</file>